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20"/>
  </p:notesMasterIdLst>
  <p:handoutMasterIdLst>
    <p:handoutMasterId r:id="rId21"/>
  </p:handoutMasterIdLst>
  <p:sldIdLst>
    <p:sldId id="357" r:id="rId2"/>
    <p:sldId id="354" r:id="rId3"/>
    <p:sldId id="295" r:id="rId4"/>
    <p:sldId id="314" r:id="rId5"/>
    <p:sldId id="313" r:id="rId6"/>
    <p:sldId id="315" r:id="rId7"/>
    <p:sldId id="312" r:id="rId8"/>
    <p:sldId id="363" r:id="rId9"/>
    <p:sldId id="364" r:id="rId10"/>
    <p:sldId id="367" r:id="rId11"/>
    <p:sldId id="370" r:id="rId12"/>
    <p:sldId id="366" r:id="rId13"/>
    <p:sldId id="371" r:id="rId14"/>
    <p:sldId id="373" r:id="rId15"/>
    <p:sldId id="374" r:id="rId16"/>
    <p:sldId id="375" r:id="rId17"/>
    <p:sldId id="376" r:id="rId18"/>
    <p:sldId id="378" r:id="rId19"/>
  </p:sldIdLst>
  <p:sldSz cx="10058400" cy="7772400"/>
  <p:notesSz cx="7315200" cy="9601200"/>
  <p:defaultTextStyle>
    <a:defPPr>
      <a:defRPr lang="en-US"/>
    </a:defPPr>
    <a:lvl1pPr marL="0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7877"/>
    <a:srgbClr val="E7D8C3"/>
    <a:srgbClr val="B2B2B2"/>
    <a:srgbClr val="D6D6D6"/>
    <a:srgbClr val="EAEAEA"/>
    <a:srgbClr val="DDDDDD"/>
    <a:srgbClr val="FFFFFF"/>
    <a:srgbClr val="ECECEC"/>
    <a:srgbClr val="4C00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35" autoAdjust="0"/>
    <p:restoredTop sz="94680" autoAdjust="0"/>
  </p:normalViewPr>
  <p:slideViewPr>
    <p:cSldViewPr snapToGrid="0" snapToObjects="1">
      <p:cViewPr varScale="1">
        <p:scale>
          <a:sx n="60" d="100"/>
          <a:sy n="60" d="100"/>
        </p:scale>
        <p:origin x="1240" y="36"/>
      </p:cViewPr>
      <p:guideLst>
        <p:guide orient="horz" pos="2448"/>
        <p:guide pos="31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5604"/>
    </p:cViewPr>
  </p:sorterViewPr>
  <p:notesViewPr>
    <p:cSldViewPr snapToGrid="0" snapToObjects="1">
      <p:cViewPr varScale="1">
        <p:scale>
          <a:sx n="64" d="100"/>
          <a:sy n="64" d="100"/>
        </p:scale>
        <p:origin x="2189" y="8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182880" rIns="457200" bIns="48331" rtlCol="0"/>
          <a:lstStyle>
            <a:lvl1pPr algn="r">
              <a:defRPr sz="1300"/>
            </a:lvl1pPr>
          </a:lstStyle>
          <a:p>
            <a:fld id="{C7E57A9A-6A23-5E47-B338-6C493FB371B0}" type="datetimeFigureOut">
              <a:rPr lang="en-US" sz="1000" smtClean="0">
                <a:solidFill>
                  <a:srgbClr val="777877"/>
                </a:solidFill>
                <a:latin typeface="Humnst777 BT" panose="020B0603030504020204" pitchFamily="34" charset="0"/>
              </a:rPr>
              <a:t>1/21/2018</a:t>
            </a:fld>
            <a:endParaRPr lang="en-US" sz="1000" dirty="0">
              <a:solidFill>
                <a:srgbClr val="777877"/>
              </a:solidFill>
              <a:latin typeface="Humnst777 BT" panose="020B0603030504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91440" rtlCol="0" anchor="b"/>
          <a:lstStyle>
            <a:lvl1pPr algn="l">
              <a:defRPr sz="1300"/>
            </a:lvl1pPr>
          </a:lstStyle>
          <a:p>
            <a:r>
              <a:rPr lang="en-US" sz="1400" dirty="0">
                <a:latin typeface="Humnst777 BT" panose="020B0603030504020204" pitchFamily="34" charset="0"/>
              </a:rPr>
              <a:t>	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457200" bIns="182880" rtlCol="0" anchor="b"/>
          <a:lstStyle>
            <a:lvl1pPr algn="r">
              <a:defRPr sz="1300"/>
            </a:lvl1pPr>
          </a:lstStyle>
          <a:p>
            <a:fld id="{03BE9562-22B4-B749-A266-DC8958A10956}" type="slidenum">
              <a:rPr lang="en-US" sz="1000">
                <a:solidFill>
                  <a:srgbClr val="777877"/>
                </a:solidFill>
                <a:latin typeface="Humnst777 BT" panose="020B0603030504020204" pitchFamily="34" charset="0"/>
              </a:rPr>
              <a:pPr/>
              <a:t>‹#›</a:t>
            </a:fld>
            <a:endParaRPr lang="en-US" sz="1000" dirty="0">
              <a:solidFill>
                <a:srgbClr val="777877"/>
              </a:solidFill>
              <a:latin typeface="Humnst777 BT" panose="020B0603030504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16" y="9123680"/>
            <a:ext cx="1923008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284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F75FD963-AF41-2144-9246-2EA9ACC89561}" type="datetimeFigureOut">
              <a:rPr lang="en-US" smtClean="0"/>
              <a:t>1/21/2018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27150" y="720725"/>
            <a:ext cx="46609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25F46FA4-5F31-6649-9FCE-6067FAA0634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6753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ROCKS AND WA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4-15 at 4.05.59 P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8011"/>
            <a:ext cx="10153312" cy="7850411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313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, big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9157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48864" y="1202724"/>
            <a:ext cx="4540579" cy="610802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5078896" y="1202724"/>
            <a:ext cx="4476268" cy="6108023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701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2-column text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8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48865" y="1235674"/>
            <a:ext cx="4520699" cy="6087764"/>
          </a:xfr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1"/>
          </p:nvPr>
        </p:nvSpPr>
        <p:spPr>
          <a:xfrm>
            <a:off x="5068957" y="1235673"/>
            <a:ext cx="4510087" cy="6087765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79914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(no image)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90592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6" name="Freeform 5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>
                <a:latin typeface="+mj-lt"/>
                <a:cs typeface="Arial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>
            <a:noAutofit/>
          </a:bodyPr>
          <a:lstStyle>
            <a:lvl2pPr>
              <a:buNone/>
              <a:defRPr baseline="0">
                <a:solidFill>
                  <a:srgbClr val="4C0049"/>
                </a:solidFill>
              </a:defRPr>
            </a:lvl2pPr>
          </a:lstStyle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48866" y="1253459"/>
            <a:ext cx="9105900" cy="5123646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4526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Image Right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62192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080000" y="1263959"/>
            <a:ext cx="4475163" cy="5125339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7" name="Freeform 6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>
                <a:latin typeface="+mj-lt"/>
                <a:cs typeface="Arial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>
            <a:noAutofit/>
          </a:bodyPr>
          <a:lstStyle>
            <a:lvl2pPr>
              <a:buNone/>
              <a:defRPr baseline="0">
                <a:solidFill>
                  <a:srgbClr val="4C0049"/>
                </a:solidFill>
              </a:defRPr>
            </a:lvl2pPr>
          </a:lstStyle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5"/>
          </p:nvPr>
        </p:nvSpPr>
        <p:spPr>
          <a:xfrm>
            <a:off x="448866" y="1263960"/>
            <a:ext cx="4550517" cy="5125339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5008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big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48866" y="1227437"/>
            <a:ext cx="9106297" cy="607128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9036166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Image/name/caption/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503237" y="6098112"/>
            <a:ext cx="9052242" cy="501687"/>
          </a:xfrm>
        </p:spPr>
        <p:txBody>
          <a:bodyPr anchor="t">
            <a:noAutofit/>
          </a:bodyPr>
          <a:lstStyle>
            <a:lvl1pPr algn="l">
              <a:defRPr sz="2000" b="0"/>
            </a:lvl1pPr>
          </a:lstStyle>
          <a:p>
            <a:r>
              <a:rPr lang="en-US" dirty="0"/>
              <a:t>Picture Title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3237" y="6609528"/>
            <a:ext cx="9052242" cy="3284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0"/>
              </a:spcAft>
              <a:buNone/>
              <a:defRPr sz="1400" b="0" i="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dirty="0"/>
              <a:t>Caption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03236" y="371475"/>
            <a:ext cx="9051927" cy="571690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03238" y="6947718"/>
            <a:ext cx="9051925" cy="3508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000" b="0" i="1"/>
            </a:lvl1pPr>
          </a:lstStyle>
          <a:p>
            <a:pPr lvl="0"/>
            <a:r>
              <a:rPr lang="en-US" dirty="0"/>
              <a:t>Source</a:t>
            </a:r>
          </a:p>
        </p:txBody>
      </p:sp>
    </p:spTree>
    <p:extLst>
      <p:ext uri="{BB962C8B-B14F-4D97-AF65-F5344CB8AC3E}">
        <p14:creationId xmlns:p14="http://schemas.microsoft.com/office/powerpoint/2010/main" val="24189247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Image/name/caption/reference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503237" y="5135067"/>
            <a:ext cx="9052242" cy="501687"/>
          </a:xfrm>
        </p:spPr>
        <p:txBody>
          <a:bodyPr anchor="t">
            <a:noAutofit/>
          </a:bodyPr>
          <a:lstStyle>
            <a:lvl1pPr algn="l">
              <a:defRPr sz="2000" b="0"/>
            </a:lvl1pPr>
          </a:lstStyle>
          <a:p>
            <a:r>
              <a:rPr lang="en-US" dirty="0"/>
              <a:t>Picture Title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3237" y="5636754"/>
            <a:ext cx="9052242" cy="3284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0"/>
              </a:spcAft>
              <a:buNone/>
              <a:defRPr sz="1400" b="0" i="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dirty="0"/>
              <a:t>Caption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03236" y="371475"/>
            <a:ext cx="9051927" cy="4763592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03238" y="5965223"/>
            <a:ext cx="9051925" cy="3508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000" b="0" i="1"/>
            </a:lvl1pPr>
          </a:lstStyle>
          <a:p>
            <a:pPr lvl="0"/>
            <a:r>
              <a:rPr lang="en-US" dirty="0"/>
              <a:t>Source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10" name="Freeform 9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>
                <a:latin typeface="+mj-lt"/>
                <a:cs typeface="Arial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/>
          <a:lstStyle>
            <a:lvl2pPr>
              <a:buNone/>
              <a:defRPr baseline="0"/>
            </a:lvl2pPr>
          </a:lstStyle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843464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on entire slide (except bottom 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0058400" cy="739020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1155808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text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66861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229466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18517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78374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34975" y="1738184"/>
            <a:ext cx="9120188" cy="5542364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7430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2-column text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237703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None/>
              <a:defRPr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26754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86611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48866" y="1771135"/>
            <a:ext cx="4530638" cy="5554004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3"/>
          <p:cNvSpPr>
            <a:spLocks noGrp="1"/>
          </p:cNvSpPr>
          <p:nvPr>
            <p:ph sz="quarter" idx="11"/>
          </p:nvPr>
        </p:nvSpPr>
        <p:spPr>
          <a:xfrm>
            <a:off x="5059017" y="1771135"/>
            <a:ext cx="4496146" cy="5554004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879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SOIL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5-12-18 at 11.41.56 A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59" y="0"/>
            <a:ext cx="10137181" cy="7841728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436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 (no image)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276174"/>
            <a:ext cx="9106297" cy="883336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194486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None/>
              <a:defRPr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18513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78370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14" name="Freeform 13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>
                <a:latin typeface="+mj-lt"/>
                <a:cs typeface="Arial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>
            <a:noAutofit/>
          </a:bodyPr>
          <a:lstStyle>
            <a:lvl2pPr>
              <a:buNone/>
              <a:defRPr baseline="0">
                <a:solidFill>
                  <a:srgbClr val="4C0049"/>
                </a:solidFill>
              </a:defRPr>
            </a:lvl2pPr>
          </a:lstStyle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49263" y="1708877"/>
            <a:ext cx="9129712" cy="4616775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1143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>
                <a:solidFill>
                  <a:srgbClr val="4C0049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237700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None/>
              <a:defRPr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26751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86608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080000" y="1762897"/>
            <a:ext cx="4475163" cy="5562784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49263" y="1762897"/>
            <a:ext cx="4530241" cy="5563416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5360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Image Right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>
                <a:solidFill>
                  <a:srgbClr val="4C0049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237700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None/>
              <a:defRPr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26751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86608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094991" y="1769244"/>
            <a:ext cx="4460172" cy="459399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15" name="Freeform 14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>
                <a:latin typeface="+mj-lt"/>
                <a:cs typeface="Arial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>
            <a:noAutofit/>
          </a:bodyPr>
          <a:lstStyle>
            <a:lvl2pPr>
              <a:buNone/>
              <a:defRPr baseline="0">
                <a:solidFill>
                  <a:srgbClr val="4C0049"/>
                </a:solidFill>
              </a:defRPr>
            </a:lvl2pPr>
          </a:lstStyle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5"/>
          </p:nvPr>
        </p:nvSpPr>
        <p:spPr>
          <a:xfrm>
            <a:off x="449263" y="1769244"/>
            <a:ext cx="4550120" cy="4591386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1607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8068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545" y="1243914"/>
            <a:ext cx="9106618" cy="5663782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7964" y="6948886"/>
            <a:ext cx="2262188" cy="4143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Date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17977" y="6948886"/>
            <a:ext cx="3394075" cy="414338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9877" y="6948886"/>
            <a:ext cx="2262187" cy="414338"/>
          </a:xfrm>
          <a:prstGeom prst="rect">
            <a:avLst/>
          </a:prstGeom>
        </p:spPr>
        <p:txBody>
          <a:bodyPr/>
          <a:lstStyle/>
          <a:p>
            <a:fld id="{16A14BB8-2612-4215-A2F2-ED4808A5164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1453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4-15 at 4.05.59 P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8011"/>
            <a:ext cx="10153312" cy="7850411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832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ROCK TEXTU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5-12-18 at 11.41.45 A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59" y="0"/>
            <a:ext cx="10145476" cy="7841728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6171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WA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5-12-18 at 11.42.09 A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59" y="0"/>
            <a:ext cx="10145476" cy="7841728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200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GRAS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5-12-18 at 11.42.25 A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11"/>
            <a:ext cx="10148063" cy="7846639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676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62861" y="1344758"/>
            <a:ext cx="9105900" cy="5960503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558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58623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449263" y="1227438"/>
            <a:ext cx="9105900" cy="6051408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544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49"/>
            <a:ext cx="9106297" cy="876523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004645" y="1228862"/>
            <a:ext cx="4550518" cy="606986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48866" y="1228862"/>
            <a:ext cx="4475163" cy="6069861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936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, landscape image, bullets abo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87175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48866" y="2310453"/>
            <a:ext cx="9106297" cy="499251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59745" y="1198325"/>
            <a:ext cx="9095418" cy="105886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822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8732" y="7388576"/>
            <a:ext cx="10085420" cy="457200"/>
          </a:xfrm>
          <a:prstGeom prst="rect">
            <a:avLst/>
          </a:prstGeom>
          <a:solidFill>
            <a:srgbClr val="4229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1858" tIns="50929" rIns="101858" bIns="50929" rtlCol="0" anchor="ctr"/>
          <a:lstStyle/>
          <a:p>
            <a:pPr algn="ctr"/>
            <a:endParaRPr lang="en-US" sz="1200" b="0" dirty="0">
              <a:effectLst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8866" y="311150"/>
            <a:ext cx="9106297" cy="94798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 descr="STO_logo_long_white_2014.png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163" y="7510832"/>
            <a:ext cx="2179321" cy="213536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448866" y="7491376"/>
            <a:ext cx="63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792297-50D0-4490-ABF3-AB945CF53D58}" type="slidenum">
              <a:rPr lang="en-US" sz="1200" smtClean="0">
                <a:solidFill>
                  <a:schemeClr val="bg1"/>
                </a:solidFill>
              </a:rPr>
              <a:t>‹#›</a:t>
            </a:fld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48545" y="1361932"/>
            <a:ext cx="9106618" cy="54066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</a:t>
            </a:r>
          </a:p>
          <a:p>
            <a:pPr lvl="4"/>
            <a:r>
              <a:rPr lang="en-US" dirty="0"/>
              <a:t>Fifth</a:t>
            </a:r>
          </a:p>
        </p:txBody>
      </p:sp>
    </p:spTree>
    <p:extLst>
      <p:ext uri="{BB962C8B-B14F-4D97-AF65-F5344CB8AC3E}">
        <p14:creationId xmlns:p14="http://schemas.microsoft.com/office/powerpoint/2010/main" val="4062278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18" r:id="rId2"/>
    <p:sldLayoutId id="2147483719" r:id="rId3"/>
    <p:sldLayoutId id="2147483717" r:id="rId4"/>
    <p:sldLayoutId id="2147483715" r:id="rId5"/>
    <p:sldLayoutId id="2147483688" r:id="rId6"/>
    <p:sldLayoutId id="2147483673" r:id="rId7"/>
    <p:sldLayoutId id="2147483676" r:id="rId8"/>
    <p:sldLayoutId id="2147483687" r:id="rId9"/>
    <p:sldLayoutId id="2147483686" r:id="rId10"/>
    <p:sldLayoutId id="2147483684" r:id="rId11"/>
    <p:sldLayoutId id="2147483680" r:id="rId12"/>
    <p:sldLayoutId id="2147483681" r:id="rId13"/>
    <p:sldLayoutId id="2147483685" r:id="rId14"/>
    <p:sldLayoutId id="2147483666" r:id="rId15"/>
    <p:sldLayoutId id="2147483682" r:id="rId16"/>
    <p:sldLayoutId id="2147483667" r:id="rId17"/>
    <p:sldLayoutId id="2147483661" r:id="rId18"/>
    <p:sldLayoutId id="2147483683" r:id="rId19"/>
    <p:sldLayoutId id="2147483678" r:id="rId20"/>
    <p:sldLayoutId id="2147483674" r:id="rId21"/>
    <p:sldLayoutId id="2147483679" r:id="rId22"/>
    <p:sldLayoutId id="2147483713" r:id="rId23"/>
    <p:sldLayoutId id="2147483714" r:id="rId24"/>
    <p:sldLayoutId id="2147483720" r:id="rId25"/>
  </p:sldLayoutIdLst>
  <p:txStyles>
    <p:titleStyle>
      <a:lvl1pPr algn="l" defTabSz="457200" rtl="0" eaLnBrk="1" latinLnBrk="0" hangingPunct="1">
        <a:spcBef>
          <a:spcPct val="0"/>
        </a:spcBef>
        <a:buNone/>
        <a:defRPr sz="2700" b="1" kern="1200" baseline="0">
          <a:solidFill>
            <a:srgbClr val="4C0049"/>
          </a:solidFill>
          <a:latin typeface="+mj-lt"/>
          <a:ea typeface="+mj-ea"/>
          <a:cs typeface="+mj-cs"/>
        </a:defRPr>
      </a:lvl1pPr>
    </p:titleStyle>
    <p:bodyStyle>
      <a:lvl1pPr marL="60325" marR="0" indent="-60325" algn="l" defTabSz="509412" rtl="0" eaLnBrk="1" fontAlgn="auto" latinLnBrk="0" hangingPunct="1">
        <a:lnSpc>
          <a:spcPct val="100000"/>
        </a:lnSpc>
        <a:spcBef>
          <a:spcPts val="480"/>
        </a:spcBef>
        <a:spcAft>
          <a:spcPts val="0"/>
        </a:spcAft>
        <a:buClrTx/>
        <a:buSzTx/>
        <a:buFont typeface="Arial" panose="020B0604020202020204" pitchFamily="34" charset="0"/>
        <a:buChar char=" "/>
        <a:tabLst>
          <a:tab pos="60325" algn="l"/>
        </a:tabLst>
        <a:defRPr lang="en-US" sz="2000" b="0" kern="1200" baseline="0" dirty="0" smtClean="0">
          <a:solidFill>
            <a:srgbClr val="4C0049"/>
          </a:solidFill>
          <a:latin typeface="+mj-lt"/>
          <a:ea typeface="+mn-ea"/>
          <a:cs typeface="+mn-cs"/>
        </a:defRPr>
      </a:lvl1pPr>
      <a:lvl2pPr marL="347663" marR="0" indent="-228600" algn="l" defTabSz="509412" rtl="0" eaLnBrk="1" fontAlgn="auto" latinLnBrk="0" hangingPunct="1">
        <a:lnSpc>
          <a:spcPct val="100000"/>
        </a:lnSpc>
        <a:spcBef>
          <a:spcPts val="480"/>
        </a:spcBef>
        <a:spcAft>
          <a:spcPts val="0"/>
        </a:spcAft>
        <a:buClrTx/>
        <a:buSzTx/>
        <a:buFont typeface="Arial" panose="020B0604020202020204" pitchFamily="34" charset="0"/>
        <a:buChar char="•"/>
        <a:tabLst>
          <a:tab pos="690563" algn="l"/>
        </a:tabLst>
        <a:defRPr lang="en-US" sz="2000" kern="1200" baseline="0" dirty="0" smtClean="0">
          <a:solidFill>
            <a:srgbClr val="777877"/>
          </a:solidFill>
          <a:latin typeface="+mn-lt"/>
          <a:ea typeface="+mn-ea"/>
          <a:cs typeface="+mn-cs"/>
        </a:defRPr>
      </a:lvl2pPr>
      <a:lvl3pPr marL="685800" marR="0" indent="-228600" algn="l" defTabSz="509412" rtl="0" eaLnBrk="1" fontAlgn="auto" latinLnBrk="0" hangingPunct="1">
        <a:lnSpc>
          <a:spcPct val="100000"/>
        </a:lnSpc>
        <a:spcBef>
          <a:spcPts val="480"/>
        </a:spcBef>
        <a:spcAft>
          <a:spcPts val="0"/>
        </a:spcAft>
        <a:buClrTx/>
        <a:buSzTx/>
        <a:buFont typeface="Arial" panose="020B0604020202020204" pitchFamily="34" charset="0"/>
        <a:buChar char="̶"/>
        <a:tabLst>
          <a:tab pos="1147763" algn="l"/>
        </a:tabLst>
        <a:defRPr lang="en-US" sz="2000" kern="1200" dirty="0" smtClean="0">
          <a:solidFill>
            <a:srgbClr val="777877"/>
          </a:solidFill>
          <a:latin typeface="+mn-lt"/>
          <a:ea typeface="+mn-ea"/>
          <a:cs typeface="+mn-cs"/>
        </a:defRPr>
      </a:lvl3pPr>
      <a:lvl4pPr marL="1143000" indent="-228600" algn="l" defTabSz="457200" rtl="0" eaLnBrk="1" latinLnBrk="0" hangingPunct="1">
        <a:spcBef>
          <a:spcPts val="480"/>
        </a:spcBef>
        <a:buFont typeface="Arial" panose="020B0604020202020204" pitchFamily="34" charset="0"/>
        <a:buChar char="̶"/>
        <a:defRPr lang="en-US" sz="2000" kern="1200" dirty="0" smtClean="0">
          <a:solidFill>
            <a:srgbClr val="777877"/>
          </a:solidFill>
          <a:latin typeface="+mn-lt"/>
          <a:ea typeface="+mn-ea"/>
          <a:cs typeface="+mn-cs"/>
        </a:defRPr>
      </a:lvl4pPr>
      <a:lvl5pPr marL="1660525" indent="-288925" algn="l" defTabSz="457200" rtl="0" eaLnBrk="1" latinLnBrk="0" hangingPunct="1">
        <a:spcBef>
          <a:spcPts val="480"/>
        </a:spcBef>
        <a:buFont typeface="Arial" panose="020B0604020202020204" pitchFamily="34" charset="0"/>
        <a:buChar char="̶"/>
        <a:defRPr sz="2000" kern="1200">
          <a:solidFill>
            <a:srgbClr val="777877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mailto:cgingras@stone-env.com" TargetMode="Externa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mailto:cgingras@stone-env.com" TargetMode="Externa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79" y="3432737"/>
            <a:ext cx="9191005" cy="1666028"/>
          </a:xfrm>
        </p:spPr>
        <p:txBody>
          <a:bodyPr/>
          <a:lstStyle/>
          <a:p>
            <a:r>
              <a:rPr lang="en-US" dirty="0"/>
              <a:t>Assessment of Tile Drainage System Impacts to Lake Champlain and Phosphorus Loads in Tile Drainage in the Jewett Brook Watershed of St. Albans Bay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Date: January 8, 2018</a:t>
            </a:r>
          </a:p>
          <a:p>
            <a:r>
              <a:rPr lang="en-US" dirty="0"/>
              <a:t>Presented by: Dave Braun</a:t>
            </a:r>
          </a:p>
          <a:p>
            <a:r>
              <a:rPr lang="en-US" dirty="0"/>
              <a:t>Venue: Lake Champlain Research Conference</a:t>
            </a:r>
          </a:p>
          <a:p>
            <a:endParaRPr lang="en-US" dirty="0"/>
          </a:p>
          <a:p>
            <a:r>
              <a:rPr lang="en-US" dirty="0"/>
              <a:t>Funded by the Lake Champlain Basin Program</a:t>
            </a:r>
          </a:p>
        </p:txBody>
      </p:sp>
    </p:spTree>
    <p:extLst>
      <p:ext uri="{BB962C8B-B14F-4D97-AF65-F5344CB8AC3E}">
        <p14:creationId xmlns:p14="http://schemas.microsoft.com/office/powerpoint/2010/main" val="16905906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84375" y="311150"/>
            <a:ext cx="8489651" cy="875099"/>
          </a:xfrm>
        </p:spPr>
        <p:txBody>
          <a:bodyPr/>
          <a:lstStyle/>
          <a:p>
            <a:r>
              <a:rPr lang="en-US" dirty="0"/>
              <a:t>Distributions of Total P EMCs (April – Nov., 2017)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659" y="1006867"/>
            <a:ext cx="8701082" cy="614394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81586" y="1047130"/>
            <a:ext cx="1869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JBT13: TP=35,295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µ</a:t>
            </a:r>
            <a:r>
              <a:rPr lang="en-US" sz="1200" dirty="0"/>
              <a:t>g/L (excluded)</a:t>
            </a: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EF97110E-A956-40EE-9A9C-A2482C21739B}"/>
              </a:ext>
            </a:extLst>
          </p:cNvPr>
          <p:cNvSpPr/>
          <p:nvPr/>
        </p:nvSpPr>
        <p:spPr>
          <a:xfrm>
            <a:off x="3295954" y="1034668"/>
            <a:ext cx="3285599" cy="5026109"/>
          </a:xfrm>
          <a:custGeom>
            <a:avLst/>
            <a:gdLst>
              <a:gd name="connsiteX0" fmla="*/ 180893 w 3285599"/>
              <a:gd name="connsiteY0" fmla="*/ 4993992 h 5026109"/>
              <a:gd name="connsiteX1" fmla="*/ 244688 w 3285599"/>
              <a:gd name="connsiteY1" fmla="*/ 5015258 h 5026109"/>
              <a:gd name="connsiteX2" fmla="*/ 542399 w 3285599"/>
              <a:gd name="connsiteY2" fmla="*/ 5015258 h 5026109"/>
              <a:gd name="connsiteX3" fmla="*/ 903906 w 3285599"/>
              <a:gd name="connsiteY3" fmla="*/ 4993992 h 5026109"/>
              <a:gd name="connsiteX4" fmla="*/ 978334 w 3285599"/>
              <a:gd name="connsiteY4" fmla="*/ 4962095 h 5026109"/>
              <a:gd name="connsiteX5" fmla="*/ 1020865 w 3285599"/>
              <a:gd name="connsiteY5" fmla="*/ 4951462 h 5026109"/>
              <a:gd name="connsiteX6" fmla="*/ 1042130 w 3285599"/>
              <a:gd name="connsiteY6" fmla="*/ 4919565 h 5026109"/>
              <a:gd name="connsiteX7" fmla="*/ 1137823 w 3285599"/>
              <a:gd name="connsiteY7" fmla="*/ 4866402 h 5026109"/>
              <a:gd name="connsiteX8" fmla="*/ 1265413 w 3285599"/>
              <a:gd name="connsiteY8" fmla="*/ 4770709 h 5026109"/>
              <a:gd name="connsiteX9" fmla="*/ 1329209 w 3285599"/>
              <a:gd name="connsiteY9" fmla="*/ 4749444 h 5026109"/>
              <a:gd name="connsiteX10" fmla="*/ 1414269 w 3285599"/>
              <a:gd name="connsiteY10" fmla="*/ 4706913 h 5026109"/>
              <a:gd name="connsiteX11" fmla="*/ 1605655 w 3285599"/>
              <a:gd name="connsiteY11" fmla="*/ 4685648 h 5026109"/>
              <a:gd name="connsiteX12" fmla="*/ 1977795 w 3285599"/>
              <a:gd name="connsiteY12" fmla="*/ 4696281 h 5026109"/>
              <a:gd name="connsiteX13" fmla="*/ 2137283 w 3285599"/>
              <a:gd name="connsiteY13" fmla="*/ 4717546 h 5026109"/>
              <a:gd name="connsiteX14" fmla="*/ 2296772 w 3285599"/>
              <a:gd name="connsiteY14" fmla="*/ 4728179 h 5026109"/>
              <a:gd name="connsiteX15" fmla="*/ 2328669 w 3285599"/>
              <a:gd name="connsiteY15" fmla="*/ 4749444 h 5026109"/>
              <a:gd name="connsiteX16" fmla="*/ 2360567 w 3285599"/>
              <a:gd name="connsiteY16" fmla="*/ 4760076 h 5026109"/>
              <a:gd name="connsiteX17" fmla="*/ 2466893 w 3285599"/>
              <a:gd name="connsiteY17" fmla="*/ 4781341 h 5026109"/>
              <a:gd name="connsiteX18" fmla="*/ 2498790 w 3285599"/>
              <a:gd name="connsiteY18" fmla="*/ 4802606 h 5026109"/>
              <a:gd name="connsiteX19" fmla="*/ 2530688 w 3285599"/>
              <a:gd name="connsiteY19" fmla="*/ 4813239 h 5026109"/>
              <a:gd name="connsiteX20" fmla="*/ 2573218 w 3285599"/>
              <a:gd name="connsiteY20" fmla="*/ 4834504 h 5026109"/>
              <a:gd name="connsiteX21" fmla="*/ 2647646 w 3285599"/>
              <a:gd name="connsiteY21" fmla="*/ 4877034 h 5026109"/>
              <a:gd name="connsiteX22" fmla="*/ 2679544 w 3285599"/>
              <a:gd name="connsiteY22" fmla="*/ 4887667 h 5026109"/>
              <a:gd name="connsiteX23" fmla="*/ 2743339 w 3285599"/>
              <a:gd name="connsiteY23" fmla="*/ 4930197 h 5026109"/>
              <a:gd name="connsiteX24" fmla="*/ 2775237 w 3285599"/>
              <a:gd name="connsiteY24" fmla="*/ 4951462 h 5026109"/>
              <a:gd name="connsiteX25" fmla="*/ 2817767 w 3285599"/>
              <a:gd name="connsiteY25" fmla="*/ 4962095 h 5026109"/>
              <a:gd name="connsiteX26" fmla="*/ 2881562 w 3285599"/>
              <a:gd name="connsiteY26" fmla="*/ 4983360 h 5026109"/>
              <a:gd name="connsiteX27" fmla="*/ 2934725 w 3285599"/>
              <a:gd name="connsiteY27" fmla="*/ 4993992 h 5026109"/>
              <a:gd name="connsiteX28" fmla="*/ 3221804 w 3285599"/>
              <a:gd name="connsiteY28" fmla="*/ 4951462 h 5026109"/>
              <a:gd name="connsiteX29" fmla="*/ 3243069 w 3285599"/>
              <a:gd name="connsiteY29" fmla="*/ 4908932 h 5026109"/>
              <a:gd name="connsiteX30" fmla="*/ 3253702 w 3285599"/>
              <a:gd name="connsiteY30" fmla="*/ 4855769 h 5026109"/>
              <a:gd name="connsiteX31" fmla="*/ 3264334 w 3285599"/>
              <a:gd name="connsiteY31" fmla="*/ 4781341 h 5026109"/>
              <a:gd name="connsiteX32" fmla="*/ 3285599 w 3285599"/>
              <a:gd name="connsiteY32" fmla="*/ 4600588 h 5026109"/>
              <a:gd name="connsiteX33" fmla="*/ 3274967 w 3285599"/>
              <a:gd name="connsiteY33" fmla="*/ 3792513 h 5026109"/>
              <a:gd name="connsiteX34" fmla="*/ 3264334 w 3285599"/>
              <a:gd name="connsiteY34" fmla="*/ 3569230 h 5026109"/>
              <a:gd name="connsiteX35" fmla="*/ 3243069 w 3285599"/>
              <a:gd name="connsiteY35" fmla="*/ 3505434 h 5026109"/>
              <a:gd name="connsiteX36" fmla="*/ 3221804 w 3285599"/>
              <a:gd name="connsiteY36" fmla="*/ 3420374 h 5026109"/>
              <a:gd name="connsiteX37" fmla="*/ 3211172 w 3285599"/>
              <a:gd name="connsiteY37" fmla="*/ 3367211 h 5026109"/>
              <a:gd name="connsiteX38" fmla="*/ 3200539 w 3285599"/>
              <a:gd name="connsiteY38" fmla="*/ 3303416 h 5026109"/>
              <a:gd name="connsiteX39" fmla="*/ 3179274 w 3285599"/>
              <a:gd name="connsiteY39" fmla="*/ 3228988 h 5026109"/>
              <a:gd name="connsiteX40" fmla="*/ 3168641 w 3285599"/>
              <a:gd name="connsiteY40" fmla="*/ 3154560 h 5026109"/>
              <a:gd name="connsiteX41" fmla="*/ 3115479 w 3285599"/>
              <a:gd name="connsiteY41" fmla="*/ 2910011 h 5026109"/>
              <a:gd name="connsiteX42" fmla="*/ 3072948 w 3285599"/>
              <a:gd name="connsiteY42" fmla="*/ 2676095 h 5026109"/>
              <a:gd name="connsiteX43" fmla="*/ 3062316 w 3285599"/>
              <a:gd name="connsiteY43" fmla="*/ 2612299 h 5026109"/>
              <a:gd name="connsiteX44" fmla="*/ 3051683 w 3285599"/>
              <a:gd name="connsiteY44" fmla="*/ 2559137 h 5026109"/>
              <a:gd name="connsiteX45" fmla="*/ 3041051 w 3285599"/>
              <a:gd name="connsiteY45" fmla="*/ 2474076 h 5026109"/>
              <a:gd name="connsiteX46" fmla="*/ 3019786 w 3285599"/>
              <a:gd name="connsiteY46" fmla="*/ 2410281 h 5026109"/>
              <a:gd name="connsiteX47" fmla="*/ 2998520 w 3285599"/>
              <a:gd name="connsiteY47" fmla="*/ 2197630 h 5026109"/>
              <a:gd name="connsiteX48" fmla="*/ 2977255 w 3285599"/>
              <a:gd name="connsiteY48" fmla="*/ 2101937 h 5026109"/>
              <a:gd name="connsiteX49" fmla="*/ 2955990 w 3285599"/>
              <a:gd name="connsiteY49" fmla="*/ 1825490 h 5026109"/>
              <a:gd name="connsiteX50" fmla="*/ 2934725 w 3285599"/>
              <a:gd name="connsiteY50" fmla="*/ 1740430 h 5026109"/>
              <a:gd name="connsiteX51" fmla="*/ 2924093 w 3285599"/>
              <a:gd name="connsiteY51" fmla="*/ 1644737 h 5026109"/>
              <a:gd name="connsiteX52" fmla="*/ 2902827 w 3285599"/>
              <a:gd name="connsiteY52" fmla="*/ 1559676 h 5026109"/>
              <a:gd name="connsiteX53" fmla="*/ 2870930 w 3285599"/>
              <a:gd name="connsiteY53" fmla="*/ 942988 h 5026109"/>
              <a:gd name="connsiteX54" fmla="*/ 2860297 w 3285599"/>
              <a:gd name="connsiteY54" fmla="*/ 634644 h 5026109"/>
              <a:gd name="connsiteX55" fmla="*/ 2849665 w 3285599"/>
              <a:gd name="connsiteY55" fmla="*/ 602746 h 5026109"/>
              <a:gd name="connsiteX56" fmla="*/ 2839032 w 3285599"/>
              <a:gd name="connsiteY56" fmla="*/ 528318 h 5026109"/>
              <a:gd name="connsiteX57" fmla="*/ 2807134 w 3285599"/>
              <a:gd name="connsiteY57" fmla="*/ 432625 h 5026109"/>
              <a:gd name="connsiteX58" fmla="*/ 2796502 w 3285599"/>
              <a:gd name="connsiteY58" fmla="*/ 400727 h 5026109"/>
              <a:gd name="connsiteX59" fmla="*/ 2785869 w 3285599"/>
              <a:gd name="connsiteY59" fmla="*/ 347565 h 5026109"/>
              <a:gd name="connsiteX60" fmla="*/ 2764604 w 3285599"/>
              <a:gd name="connsiteY60" fmla="*/ 262504 h 5026109"/>
              <a:gd name="connsiteX61" fmla="*/ 2753972 w 3285599"/>
              <a:gd name="connsiteY61" fmla="*/ 198709 h 5026109"/>
              <a:gd name="connsiteX62" fmla="*/ 2690176 w 3285599"/>
              <a:gd name="connsiteY62" fmla="*/ 71118 h 5026109"/>
              <a:gd name="connsiteX63" fmla="*/ 2626381 w 3285599"/>
              <a:gd name="connsiteY63" fmla="*/ 49853 h 5026109"/>
              <a:gd name="connsiteX64" fmla="*/ 2551953 w 3285599"/>
              <a:gd name="connsiteY64" fmla="*/ 28588 h 5026109"/>
              <a:gd name="connsiteX65" fmla="*/ 2371199 w 3285599"/>
              <a:gd name="connsiteY65" fmla="*/ 17955 h 5026109"/>
              <a:gd name="connsiteX66" fmla="*/ 2126651 w 3285599"/>
              <a:gd name="connsiteY66" fmla="*/ 17955 h 5026109"/>
              <a:gd name="connsiteX67" fmla="*/ 1988427 w 3285599"/>
              <a:gd name="connsiteY67" fmla="*/ 28588 h 5026109"/>
              <a:gd name="connsiteX68" fmla="*/ 1775776 w 3285599"/>
              <a:gd name="connsiteY68" fmla="*/ 39220 h 5026109"/>
              <a:gd name="connsiteX69" fmla="*/ 1722613 w 3285599"/>
              <a:gd name="connsiteY69" fmla="*/ 49853 h 5026109"/>
              <a:gd name="connsiteX70" fmla="*/ 1265413 w 3285599"/>
              <a:gd name="connsiteY70" fmla="*/ 28588 h 5026109"/>
              <a:gd name="connsiteX71" fmla="*/ 1105925 w 3285599"/>
              <a:gd name="connsiteY71" fmla="*/ 49853 h 5026109"/>
              <a:gd name="connsiteX72" fmla="*/ 1042130 w 3285599"/>
              <a:gd name="connsiteY72" fmla="*/ 71118 h 5026109"/>
              <a:gd name="connsiteX73" fmla="*/ 978334 w 3285599"/>
              <a:gd name="connsiteY73" fmla="*/ 92383 h 5026109"/>
              <a:gd name="connsiteX74" fmla="*/ 946437 w 3285599"/>
              <a:gd name="connsiteY74" fmla="*/ 103016 h 5026109"/>
              <a:gd name="connsiteX75" fmla="*/ 925172 w 3285599"/>
              <a:gd name="connsiteY75" fmla="*/ 134913 h 5026109"/>
              <a:gd name="connsiteX76" fmla="*/ 903906 w 3285599"/>
              <a:gd name="connsiteY76" fmla="*/ 156179 h 5026109"/>
              <a:gd name="connsiteX77" fmla="*/ 893274 w 3285599"/>
              <a:gd name="connsiteY77" fmla="*/ 188076 h 5026109"/>
              <a:gd name="connsiteX78" fmla="*/ 861376 w 3285599"/>
              <a:gd name="connsiteY78" fmla="*/ 219974 h 5026109"/>
              <a:gd name="connsiteX79" fmla="*/ 818846 w 3285599"/>
              <a:gd name="connsiteY79" fmla="*/ 283769 h 5026109"/>
              <a:gd name="connsiteX80" fmla="*/ 797581 w 3285599"/>
              <a:gd name="connsiteY80" fmla="*/ 315667 h 5026109"/>
              <a:gd name="connsiteX81" fmla="*/ 765683 w 3285599"/>
              <a:gd name="connsiteY81" fmla="*/ 347565 h 5026109"/>
              <a:gd name="connsiteX82" fmla="*/ 744418 w 3285599"/>
              <a:gd name="connsiteY82" fmla="*/ 390095 h 5026109"/>
              <a:gd name="connsiteX83" fmla="*/ 723153 w 3285599"/>
              <a:gd name="connsiteY83" fmla="*/ 421992 h 5026109"/>
              <a:gd name="connsiteX84" fmla="*/ 701888 w 3285599"/>
              <a:gd name="connsiteY84" fmla="*/ 464523 h 5026109"/>
              <a:gd name="connsiteX85" fmla="*/ 659358 w 3285599"/>
              <a:gd name="connsiteY85" fmla="*/ 528318 h 5026109"/>
              <a:gd name="connsiteX86" fmla="*/ 616827 w 3285599"/>
              <a:gd name="connsiteY86" fmla="*/ 613379 h 5026109"/>
              <a:gd name="connsiteX87" fmla="*/ 595562 w 3285599"/>
              <a:gd name="connsiteY87" fmla="*/ 666541 h 5026109"/>
              <a:gd name="connsiteX88" fmla="*/ 584930 w 3285599"/>
              <a:gd name="connsiteY88" fmla="*/ 698439 h 5026109"/>
              <a:gd name="connsiteX89" fmla="*/ 553032 w 3285599"/>
              <a:gd name="connsiteY89" fmla="*/ 730337 h 5026109"/>
              <a:gd name="connsiteX90" fmla="*/ 531767 w 3285599"/>
              <a:gd name="connsiteY90" fmla="*/ 772867 h 5026109"/>
              <a:gd name="connsiteX91" fmla="*/ 510502 w 3285599"/>
              <a:gd name="connsiteY91" fmla="*/ 804765 h 5026109"/>
              <a:gd name="connsiteX92" fmla="*/ 478604 w 3285599"/>
              <a:gd name="connsiteY92" fmla="*/ 879192 h 5026109"/>
              <a:gd name="connsiteX93" fmla="*/ 436074 w 3285599"/>
              <a:gd name="connsiteY93" fmla="*/ 942988 h 5026109"/>
              <a:gd name="connsiteX94" fmla="*/ 425441 w 3285599"/>
              <a:gd name="connsiteY94" fmla="*/ 974885 h 5026109"/>
              <a:gd name="connsiteX95" fmla="*/ 414809 w 3285599"/>
              <a:gd name="connsiteY95" fmla="*/ 1028048 h 5026109"/>
              <a:gd name="connsiteX96" fmla="*/ 372279 w 3285599"/>
              <a:gd name="connsiteY96" fmla="*/ 1123741 h 5026109"/>
              <a:gd name="connsiteX97" fmla="*/ 361646 w 3285599"/>
              <a:gd name="connsiteY97" fmla="*/ 1176904 h 5026109"/>
              <a:gd name="connsiteX98" fmla="*/ 340381 w 3285599"/>
              <a:gd name="connsiteY98" fmla="*/ 1251332 h 5026109"/>
              <a:gd name="connsiteX99" fmla="*/ 308483 w 3285599"/>
              <a:gd name="connsiteY99" fmla="*/ 1368290 h 5026109"/>
              <a:gd name="connsiteX100" fmla="*/ 276586 w 3285599"/>
              <a:gd name="connsiteY100" fmla="*/ 1538411 h 5026109"/>
              <a:gd name="connsiteX101" fmla="*/ 265953 w 3285599"/>
              <a:gd name="connsiteY101" fmla="*/ 1655369 h 5026109"/>
              <a:gd name="connsiteX102" fmla="*/ 244688 w 3285599"/>
              <a:gd name="connsiteY102" fmla="*/ 1708532 h 5026109"/>
              <a:gd name="connsiteX103" fmla="*/ 223423 w 3285599"/>
              <a:gd name="connsiteY103" fmla="*/ 1814858 h 5026109"/>
              <a:gd name="connsiteX104" fmla="*/ 202158 w 3285599"/>
              <a:gd name="connsiteY104" fmla="*/ 1899918 h 5026109"/>
              <a:gd name="connsiteX105" fmla="*/ 191525 w 3285599"/>
              <a:gd name="connsiteY105" fmla="*/ 1942448 h 5026109"/>
              <a:gd name="connsiteX106" fmla="*/ 127730 w 3285599"/>
              <a:gd name="connsiteY106" fmla="*/ 2080672 h 5026109"/>
              <a:gd name="connsiteX107" fmla="*/ 106465 w 3285599"/>
              <a:gd name="connsiteY107" fmla="*/ 2144467 h 5026109"/>
              <a:gd name="connsiteX108" fmla="*/ 85199 w 3285599"/>
              <a:gd name="connsiteY108" fmla="*/ 2186997 h 5026109"/>
              <a:gd name="connsiteX109" fmla="*/ 53302 w 3285599"/>
              <a:gd name="connsiteY109" fmla="*/ 2303955 h 5026109"/>
              <a:gd name="connsiteX110" fmla="*/ 42669 w 3285599"/>
              <a:gd name="connsiteY110" fmla="*/ 2357118 h 5026109"/>
              <a:gd name="connsiteX111" fmla="*/ 21404 w 3285599"/>
              <a:gd name="connsiteY111" fmla="*/ 2537872 h 5026109"/>
              <a:gd name="connsiteX112" fmla="*/ 32037 w 3285599"/>
              <a:gd name="connsiteY112" fmla="*/ 3282151 h 5026109"/>
              <a:gd name="connsiteX113" fmla="*/ 42669 w 3285599"/>
              <a:gd name="connsiteY113" fmla="*/ 3324681 h 5026109"/>
              <a:gd name="connsiteX114" fmla="*/ 63934 w 3285599"/>
              <a:gd name="connsiteY114" fmla="*/ 3388476 h 5026109"/>
              <a:gd name="connsiteX115" fmla="*/ 53302 w 3285599"/>
              <a:gd name="connsiteY115" fmla="*/ 3473537 h 5026109"/>
              <a:gd name="connsiteX116" fmla="*/ 42669 w 3285599"/>
              <a:gd name="connsiteY116" fmla="*/ 3526699 h 5026109"/>
              <a:gd name="connsiteX117" fmla="*/ 32037 w 3285599"/>
              <a:gd name="connsiteY117" fmla="*/ 3569230 h 5026109"/>
              <a:gd name="connsiteX118" fmla="*/ 21404 w 3285599"/>
              <a:gd name="connsiteY118" fmla="*/ 3654290 h 5026109"/>
              <a:gd name="connsiteX119" fmla="*/ 10772 w 3285599"/>
              <a:gd name="connsiteY119" fmla="*/ 3835044 h 5026109"/>
              <a:gd name="connsiteX120" fmla="*/ 139 w 3285599"/>
              <a:gd name="connsiteY120" fmla="*/ 3952002 h 5026109"/>
              <a:gd name="connsiteX121" fmla="*/ 21404 w 3285599"/>
              <a:gd name="connsiteY121" fmla="*/ 4313509 h 5026109"/>
              <a:gd name="connsiteX122" fmla="*/ 42669 w 3285599"/>
              <a:gd name="connsiteY122" fmla="*/ 4387937 h 5026109"/>
              <a:gd name="connsiteX123" fmla="*/ 53302 w 3285599"/>
              <a:gd name="connsiteY123" fmla="*/ 4813239 h 5026109"/>
              <a:gd name="connsiteX124" fmla="*/ 74567 w 3285599"/>
              <a:gd name="connsiteY124" fmla="*/ 4845137 h 5026109"/>
              <a:gd name="connsiteX125" fmla="*/ 95832 w 3285599"/>
              <a:gd name="connsiteY125" fmla="*/ 4908932 h 5026109"/>
              <a:gd name="connsiteX126" fmla="*/ 127730 w 3285599"/>
              <a:gd name="connsiteY126" fmla="*/ 4972727 h 5026109"/>
              <a:gd name="connsiteX127" fmla="*/ 180893 w 3285599"/>
              <a:gd name="connsiteY127" fmla="*/ 4993992 h 5026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3285599" h="5026109">
                <a:moveTo>
                  <a:pt x="180893" y="4993992"/>
                </a:moveTo>
                <a:cubicBezTo>
                  <a:pt x="200386" y="5001080"/>
                  <a:pt x="222708" y="5010862"/>
                  <a:pt x="244688" y="5015258"/>
                </a:cubicBezTo>
                <a:cubicBezTo>
                  <a:pt x="350145" y="5036350"/>
                  <a:pt x="428633" y="5021245"/>
                  <a:pt x="542399" y="5015258"/>
                </a:cubicBezTo>
                <a:cubicBezTo>
                  <a:pt x="708093" y="4982118"/>
                  <a:pt x="511000" y="5018548"/>
                  <a:pt x="903906" y="4993992"/>
                </a:cubicBezTo>
                <a:cubicBezTo>
                  <a:pt x="925032" y="4992672"/>
                  <a:pt x="962278" y="4968116"/>
                  <a:pt x="978334" y="4962095"/>
                </a:cubicBezTo>
                <a:cubicBezTo>
                  <a:pt x="992017" y="4956964"/>
                  <a:pt x="1006688" y="4955006"/>
                  <a:pt x="1020865" y="4951462"/>
                </a:cubicBezTo>
                <a:cubicBezTo>
                  <a:pt x="1027953" y="4940830"/>
                  <a:pt x="1032513" y="4927980"/>
                  <a:pt x="1042130" y="4919565"/>
                </a:cubicBezTo>
                <a:cubicBezTo>
                  <a:pt x="1087130" y="4880190"/>
                  <a:pt x="1094011" y="4881005"/>
                  <a:pt x="1137823" y="4866402"/>
                </a:cubicBezTo>
                <a:cubicBezTo>
                  <a:pt x="1158558" y="4849123"/>
                  <a:pt x="1236470" y="4780356"/>
                  <a:pt x="1265413" y="4770709"/>
                </a:cubicBezTo>
                <a:cubicBezTo>
                  <a:pt x="1286678" y="4763621"/>
                  <a:pt x="1309988" y="4760977"/>
                  <a:pt x="1329209" y="4749444"/>
                </a:cubicBezTo>
                <a:cubicBezTo>
                  <a:pt x="1352409" y="4735524"/>
                  <a:pt x="1384228" y="4711205"/>
                  <a:pt x="1414269" y="4706913"/>
                </a:cubicBezTo>
                <a:cubicBezTo>
                  <a:pt x="1477812" y="4697835"/>
                  <a:pt x="1541860" y="4692736"/>
                  <a:pt x="1605655" y="4685648"/>
                </a:cubicBezTo>
                <a:cubicBezTo>
                  <a:pt x="1729702" y="4689192"/>
                  <a:pt x="1853920" y="4688848"/>
                  <a:pt x="1977795" y="4696281"/>
                </a:cubicBezTo>
                <a:cubicBezTo>
                  <a:pt x="2031332" y="4699493"/>
                  <a:pt x="2083916" y="4712209"/>
                  <a:pt x="2137283" y="4717546"/>
                </a:cubicBezTo>
                <a:cubicBezTo>
                  <a:pt x="2190300" y="4722848"/>
                  <a:pt x="2243609" y="4724635"/>
                  <a:pt x="2296772" y="4728179"/>
                </a:cubicBezTo>
                <a:cubicBezTo>
                  <a:pt x="2307404" y="4735267"/>
                  <a:pt x="2317239" y="4743729"/>
                  <a:pt x="2328669" y="4749444"/>
                </a:cubicBezTo>
                <a:cubicBezTo>
                  <a:pt x="2338694" y="4754456"/>
                  <a:pt x="2349790" y="4756997"/>
                  <a:pt x="2360567" y="4760076"/>
                </a:cubicBezTo>
                <a:cubicBezTo>
                  <a:pt x="2404987" y="4772767"/>
                  <a:pt x="2416750" y="4772984"/>
                  <a:pt x="2466893" y="4781341"/>
                </a:cubicBezTo>
                <a:cubicBezTo>
                  <a:pt x="2477525" y="4788429"/>
                  <a:pt x="2487361" y="4796891"/>
                  <a:pt x="2498790" y="4802606"/>
                </a:cubicBezTo>
                <a:cubicBezTo>
                  <a:pt x="2508815" y="4807618"/>
                  <a:pt x="2520386" y="4808824"/>
                  <a:pt x="2530688" y="4813239"/>
                </a:cubicBezTo>
                <a:cubicBezTo>
                  <a:pt x="2545256" y="4819483"/>
                  <a:pt x="2559456" y="4826640"/>
                  <a:pt x="2573218" y="4834504"/>
                </a:cubicBezTo>
                <a:cubicBezTo>
                  <a:pt x="2626609" y="4865013"/>
                  <a:pt x="2583386" y="4849494"/>
                  <a:pt x="2647646" y="4877034"/>
                </a:cubicBezTo>
                <a:cubicBezTo>
                  <a:pt x="2657948" y="4881449"/>
                  <a:pt x="2669747" y="4882224"/>
                  <a:pt x="2679544" y="4887667"/>
                </a:cubicBezTo>
                <a:cubicBezTo>
                  <a:pt x="2701885" y="4900079"/>
                  <a:pt x="2722074" y="4916020"/>
                  <a:pt x="2743339" y="4930197"/>
                </a:cubicBezTo>
                <a:cubicBezTo>
                  <a:pt x="2753972" y="4937285"/>
                  <a:pt x="2762840" y="4948363"/>
                  <a:pt x="2775237" y="4951462"/>
                </a:cubicBezTo>
                <a:cubicBezTo>
                  <a:pt x="2789414" y="4955006"/>
                  <a:pt x="2803770" y="4957896"/>
                  <a:pt x="2817767" y="4962095"/>
                </a:cubicBezTo>
                <a:cubicBezTo>
                  <a:pt x="2839237" y="4968536"/>
                  <a:pt x="2859582" y="4978964"/>
                  <a:pt x="2881562" y="4983360"/>
                </a:cubicBezTo>
                <a:lnTo>
                  <a:pt x="2934725" y="4993992"/>
                </a:lnTo>
                <a:cubicBezTo>
                  <a:pt x="3317501" y="4979271"/>
                  <a:pt x="3170450" y="5071290"/>
                  <a:pt x="3221804" y="4951462"/>
                </a:cubicBezTo>
                <a:cubicBezTo>
                  <a:pt x="3228048" y="4936894"/>
                  <a:pt x="3235981" y="4923109"/>
                  <a:pt x="3243069" y="4908932"/>
                </a:cubicBezTo>
                <a:cubicBezTo>
                  <a:pt x="3246613" y="4891211"/>
                  <a:pt x="3250731" y="4873595"/>
                  <a:pt x="3253702" y="4855769"/>
                </a:cubicBezTo>
                <a:cubicBezTo>
                  <a:pt x="3257822" y="4831049"/>
                  <a:pt x="3261022" y="4806182"/>
                  <a:pt x="3264334" y="4781341"/>
                </a:cubicBezTo>
                <a:cubicBezTo>
                  <a:pt x="3274082" y="4708231"/>
                  <a:pt x="3277277" y="4675489"/>
                  <a:pt x="3285599" y="4600588"/>
                </a:cubicBezTo>
                <a:cubicBezTo>
                  <a:pt x="3282055" y="4331230"/>
                  <a:pt x="3280520" y="4061837"/>
                  <a:pt x="3274967" y="3792513"/>
                </a:cubicBezTo>
                <a:cubicBezTo>
                  <a:pt x="3273431" y="3718017"/>
                  <a:pt x="3272563" y="3643286"/>
                  <a:pt x="3264334" y="3569230"/>
                </a:cubicBezTo>
                <a:cubicBezTo>
                  <a:pt x="3261859" y="3546952"/>
                  <a:pt x="3249227" y="3526987"/>
                  <a:pt x="3243069" y="3505434"/>
                </a:cubicBezTo>
                <a:cubicBezTo>
                  <a:pt x="3235040" y="3477333"/>
                  <a:pt x="3227535" y="3449032"/>
                  <a:pt x="3221804" y="3420374"/>
                </a:cubicBezTo>
                <a:cubicBezTo>
                  <a:pt x="3218260" y="3402653"/>
                  <a:pt x="3214405" y="3384991"/>
                  <a:pt x="3211172" y="3367211"/>
                </a:cubicBezTo>
                <a:cubicBezTo>
                  <a:pt x="3207316" y="3346000"/>
                  <a:pt x="3205387" y="3324422"/>
                  <a:pt x="3200539" y="3303416"/>
                </a:cubicBezTo>
                <a:cubicBezTo>
                  <a:pt x="3194737" y="3278275"/>
                  <a:pt x="3184680" y="3254217"/>
                  <a:pt x="3179274" y="3228988"/>
                </a:cubicBezTo>
                <a:cubicBezTo>
                  <a:pt x="3174023" y="3204483"/>
                  <a:pt x="3173556" y="3179135"/>
                  <a:pt x="3168641" y="3154560"/>
                </a:cubicBezTo>
                <a:cubicBezTo>
                  <a:pt x="3152281" y="3072760"/>
                  <a:pt x="3125826" y="2992787"/>
                  <a:pt x="3115479" y="2910011"/>
                </a:cubicBezTo>
                <a:cubicBezTo>
                  <a:pt x="3084320" y="2660750"/>
                  <a:pt x="3136107" y="3055075"/>
                  <a:pt x="3072948" y="2676095"/>
                </a:cubicBezTo>
                <a:cubicBezTo>
                  <a:pt x="3069404" y="2654830"/>
                  <a:pt x="3066173" y="2633510"/>
                  <a:pt x="3062316" y="2612299"/>
                </a:cubicBezTo>
                <a:cubicBezTo>
                  <a:pt x="3059083" y="2594519"/>
                  <a:pt x="3054431" y="2576999"/>
                  <a:pt x="3051683" y="2559137"/>
                </a:cubicBezTo>
                <a:cubicBezTo>
                  <a:pt x="3047338" y="2530895"/>
                  <a:pt x="3047038" y="2502016"/>
                  <a:pt x="3041051" y="2474076"/>
                </a:cubicBezTo>
                <a:cubicBezTo>
                  <a:pt x="3036354" y="2452158"/>
                  <a:pt x="3026874" y="2431546"/>
                  <a:pt x="3019786" y="2410281"/>
                </a:cubicBezTo>
                <a:cubicBezTo>
                  <a:pt x="3017193" y="2381756"/>
                  <a:pt x="3004503" y="2233526"/>
                  <a:pt x="2998520" y="2197630"/>
                </a:cubicBezTo>
                <a:cubicBezTo>
                  <a:pt x="2993148" y="2165399"/>
                  <a:pt x="2984343" y="2133835"/>
                  <a:pt x="2977255" y="2101937"/>
                </a:cubicBezTo>
                <a:cubicBezTo>
                  <a:pt x="2975345" y="2073287"/>
                  <a:pt x="2963126" y="1870682"/>
                  <a:pt x="2955990" y="1825490"/>
                </a:cubicBezTo>
                <a:cubicBezTo>
                  <a:pt x="2951432" y="1796622"/>
                  <a:pt x="2941813" y="1768783"/>
                  <a:pt x="2934725" y="1740430"/>
                </a:cubicBezTo>
                <a:cubicBezTo>
                  <a:pt x="2931181" y="1708532"/>
                  <a:pt x="2929670" y="1676343"/>
                  <a:pt x="2924093" y="1644737"/>
                </a:cubicBezTo>
                <a:cubicBezTo>
                  <a:pt x="2919014" y="1615955"/>
                  <a:pt x="2904390" y="1588861"/>
                  <a:pt x="2902827" y="1559676"/>
                </a:cubicBezTo>
                <a:cubicBezTo>
                  <a:pt x="2867004" y="890986"/>
                  <a:pt x="2930757" y="1242121"/>
                  <a:pt x="2870930" y="942988"/>
                </a:cubicBezTo>
                <a:cubicBezTo>
                  <a:pt x="2867386" y="840207"/>
                  <a:pt x="2866712" y="737286"/>
                  <a:pt x="2860297" y="634644"/>
                </a:cubicBezTo>
                <a:cubicBezTo>
                  <a:pt x="2859598" y="623458"/>
                  <a:pt x="2851863" y="613736"/>
                  <a:pt x="2849665" y="602746"/>
                </a:cubicBezTo>
                <a:cubicBezTo>
                  <a:pt x="2844750" y="578171"/>
                  <a:pt x="2844667" y="552737"/>
                  <a:pt x="2839032" y="528318"/>
                </a:cubicBezTo>
                <a:cubicBezTo>
                  <a:pt x="2839029" y="528306"/>
                  <a:pt x="2812452" y="448580"/>
                  <a:pt x="2807134" y="432625"/>
                </a:cubicBezTo>
                <a:cubicBezTo>
                  <a:pt x="2803590" y="421992"/>
                  <a:pt x="2798700" y="411717"/>
                  <a:pt x="2796502" y="400727"/>
                </a:cubicBezTo>
                <a:cubicBezTo>
                  <a:pt x="2792958" y="383006"/>
                  <a:pt x="2790252" y="365097"/>
                  <a:pt x="2785869" y="347565"/>
                </a:cubicBezTo>
                <a:cubicBezTo>
                  <a:pt x="2761281" y="249211"/>
                  <a:pt x="2790725" y="406169"/>
                  <a:pt x="2764604" y="262504"/>
                </a:cubicBezTo>
                <a:cubicBezTo>
                  <a:pt x="2760748" y="241293"/>
                  <a:pt x="2759201" y="219624"/>
                  <a:pt x="2753972" y="198709"/>
                </a:cubicBezTo>
                <a:cubicBezTo>
                  <a:pt x="2747967" y="174691"/>
                  <a:pt x="2718525" y="80568"/>
                  <a:pt x="2690176" y="71118"/>
                </a:cubicBezTo>
                <a:lnTo>
                  <a:pt x="2626381" y="49853"/>
                </a:lnTo>
                <a:cubicBezTo>
                  <a:pt x="2607240" y="43473"/>
                  <a:pt x="2570649" y="30369"/>
                  <a:pt x="2551953" y="28588"/>
                </a:cubicBezTo>
                <a:cubicBezTo>
                  <a:pt x="2491869" y="22866"/>
                  <a:pt x="2431450" y="21499"/>
                  <a:pt x="2371199" y="17955"/>
                </a:cubicBezTo>
                <a:cubicBezTo>
                  <a:pt x="2272924" y="-14802"/>
                  <a:pt x="2344467" y="4754"/>
                  <a:pt x="2126651" y="17955"/>
                </a:cubicBezTo>
                <a:cubicBezTo>
                  <a:pt x="2080525" y="20751"/>
                  <a:pt x="2034553" y="25792"/>
                  <a:pt x="1988427" y="28588"/>
                </a:cubicBezTo>
                <a:cubicBezTo>
                  <a:pt x="1917585" y="32881"/>
                  <a:pt x="1846660" y="35676"/>
                  <a:pt x="1775776" y="39220"/>
                </a:cubicBezTo>
                <a:cubicBezTo>
                  <a:pt x="1758055" y="42764"/>
                  <a:pt x="1740685" y="49853"/>
                  <a:pt x="1722613" y="49853"/>
                </a:cubicBezTo>
                <a:cubicBezTo>
                  <a:pt x="1318848" y="49853"/>
                  <a:pt x="1429259" y="83200"/>
                  <a:pt x="1265413" y="28588"/>
                </a:cubicBezTo>
                <a:cubicBezTo>
                  <a:pt x="1252814" y="30163"/>
                  <a:pt x="1123276" y="45849"/>
                  <a:pt x="1105925" y="49853"/>
                </a:cubicBezTo>
                <a:cubicBezTo>
                  <a:pt x="1084084" y="54893"/>
                  <a:pt x="1063395" y="64030"/>
                  <a:pt x="1042130" y="71118"/>
                </a:cubicBezTo>
                <a:lnTo>
                  <a:pt x="978334" y="92383"/>
                </a:lnTo>
                <a:lnTo>
                  <a:pt x="946437" y="103016"/>
                </a:lnTo>
                <a:cubicBezTo>
                  <a:pt x="939349" y="113648"/>
                  <a:pt x="933155" y="124935"/>
                  <a:pt x="925172" y="134913"/>
                </a:cubicBezTo>
                <a:cubicBezTo>
                  <a:pt x="918909" y="142741"/>
                  <a:pt x="909064" y="147583"/>
                  <a:pt x="903906" y="156179"/>
                </a:cubicBezTo>
                <a:cubicBezTo>
                  <a:pt x="898140" y="165789"/>
                  <a:pt x="899491" y="178751"/>
                  <a:pt x="893274" y="188076"/>
                </a:cubicBezTo>
                <a:cubicBezTo>
                  <a:pt x="884933" y="200587"/>
                  <a:pt x="870608" y="208105"/>
                  <a:pt x="861376" y="219974"/>
                </a:cubicBezTo>
                <a:cubicBezTo>
                  <a:pt x="845685" y="240148"/>
                  <a:pt x="833023" y="262504"/>
                  <a:pt x="818846" y="283769"/>
                </a:cubicBezTo>
                <a:cubicBezTo>
                  <a:pt x="811758" y="294402"/>
                  <a:pt x="806617" y="306631"/>
                  <a:pt x="797581" y="315667"/>
                </a:cubicBezTo>
                <a:cubicBezTo>
                  <a:pt x="786948" y="326300"/>
                  <a:pt x="774423" y="335329"/>
                  <a:pt x="765683" y="347565"/>
                </a:cubicBezTo>
                <a:cubicBezTo>
                  <a:pt x="756470" y="360463"/>
                  <a:pt x="752282" y="376333"/>
                  <a:pt x="744418" y="390095"/>
                </a:cubicBezTo>
                <a:cubicBezTo>
                  <a:pt x="738078" y="401190"/>
                  <a:pt x="729493" y="410897"/>
                  <a:pt x="723153" y="421992"/>
                </a:cubicBezTo>
                <a:cubicBezTo>
                  <a:pt x="715289" y="435754"/>
                  <a:pt x="710043" y="450931"/>
                  <a:pt x="701888" y="464523"/>
                </a:cubicBezTo>
                <a:cubicBezTo>
                  <a:pt x="688739" y="486438"/>
                  <a:pt x="670788" y="505459"/>
                  <a:pt x="659358" y="528318"/>
                </a:cubicBezTo>
                <a:cubicBezTo>
                  <a:pt x="645181" y="556672"/>
                  <a:pt x="628600" y="583946"/>
                  <a:pt x="616827" y="613379"/>
                </a:cubicBezTo>
                <a:cubicBezTo>
                  <a:pt x="609739" y="631100"/>
                  <a:pt x="602263" y="648670"/>
                  <a:pt x="595562" y="666541"/>
                </a:cubicBezTo>
                <a:cubicBezTo>
                  <a:pt x="591627" y="677035"/>
                  <a:pt x="591147" y="689114"/>
                  <a:pt x="584930" y="698439"/>
                </a:cubicBezTo>
                <a:cubicBezTo>
                  <a:pt x="576589" y="710950"/>
                  <a:pt x="561772" y="718101"/>
                  <a:pt x="553032" y="730337"/>
                </a:cubicBezTo>
                <a:cubicBezTo>
                  <a:pt x="543819" y="743235"/>
                  <a:pt x="539631" y="759105"/>
                  <a:pt x="531767" y="772867"/>
                </a:cubicBezTo>
                <a:cubicBezTo>
                  <a:pt x="525427" y="783962"/>
                  <a:pt x="516217" y="793335"/>
                  <a:pt x="510502" y="804765"/>
                </a:cubicBezTo>
                <a:cubicBezTo>
                  <a:pt x="466503" y="892761"/>
                  <a:pt x="544979" y="768565"/>
                  <a:pt x="478604" y="879192"/>
                </a:cubicBezTo>
                <a:cubicBezTo>
                  <a:pt x="465455" y="901108"/>
                  <a:pt x="444156" y="918742"/>
                  <a:pt x="436074" y="942988"/>
                </a:cubicBezTo>
                <a:cubicBezTo>
                  <a:pt x="432530" y="953620"/>
                  <a:pt x="428159" y="964012"/>
                  <a:pt x="425441" y="974885"/>
                </a:cubicBezTo>
                <a:cubicBezTo>
                  <a:pt x="421058" y="992417"/>
                  <a:pt x="421154" y="1011127"/>
                  <a:pt x="414809" y="1028048"/>
                </a:cubicBezTo>
                <a:cubicBezTo>
                  <a:pt x="376625" y="1129876"/>
                  <a:pt x="405454" y="957874"/>
                  <a:pt x="372279" y="1123741"/>
                </a:cubicBezTo>
                <a:cubicBezTo>
                  <a:pt x="368735" y="1141462"/>
                  <a:pt x="366029" y="1159372"/>
                  <a:pt x="361646" y="1176904"/>
                </a:cubicBezTo>
                <a:cubicBezTo>
                  <a:pt x="341377" y="1257979"/>
                  <a:pt x="360270" y="1151886"/>
                  <a:pt x="340381" y="1251332"/>
                </a:cubicBezTo>
                <a:cubicBezTo>
                  <a:pt x="321103" y="1347721"/>
                  <a:pt x="342630" y="1282922"/>
                  <a:pt x="308483" y="1368290"/>
                </a:cubicBezTo>
                <a:cubicBezTo>
                  <a:pt x="302836" y="1396525"/>
                  <a:pt x="281323" y="1498151"/>
                  <a:pt x="276586" y="1538411"/>
                </a:cubicBezTo>
                <a:cubicBezTo>
                  <a:pt x="272012" y="1577290"/>
                  <a:pt x="273167" y="1616893"/>
                  <a:pt x="265953" y="1655369"/>
                </a:cubicBezTo>
                <a:cubicBezTo>
                  <a:pt x="262436" y="1674128"/>
                  <a:pt x="249606" y="1690090"/>
                  <a:pt x="244688" y="1708532"/>
                </a:cubicBezTo>
                <a:cubicBezTo>
                  <a:pt x="235375" y="1743455"/>
                  <a:pt x="232189" y="1779793"/>
                  <a:pt x="223423" y="1814858"/>
                </a:cubicBezTo>
                <a:lnTo>
                  <a:pt x="202158" y="1899918"/>
                </a:lnTo>
                <a:cubicBezTo>
                  <a:pt x="198614" y="1914095"/>
                  <a:pt x="199631" y="1930289"/>
                  <a:pt x="191525" y="1942448"/>
                </a:cubicBezTo>
                <a:cubicBezTo>
                  <a:pt x="154361" y="1998194"/>
                  <a:pt x="159248" y="1986119"/>
                  <a:pt x="127730" y="2080672"/>
                </a:cubicBezTo>
                <a:cubicBezTo>
                  <a:pt x="120642" y="2101937"/>
                  <a:pt x="116490" y="2124418"/>
                  <a:pt x="106465" y="2144467"/>
                </a:cubicBezTo>
                <a:cubicBezTo>
                  <a:pt x="99376" y="2158644"/>
                  <a:pt x="91443" y="2172428"/>
                  <a:pt x="85199" y="2186997"/>
                </a:cubicBezTo>
                <a:cubicBezTo>
                  <a:pt x="73744" y="2213724"/>
                  <a:pt x="55332" y="2293806"/>
                  <a:pt x="53302" y="2303955"/>
                </a:cubicBezTo>
                <a:cubicBezTo>
                  <a:pt x="49758" y="2321676"/>
                  <a:pt x="45417" y="2339256"/>
                  <a:pt x="42669" y="2357118"/>
                </a:cubicBezTo>
                <a:cubicBezTo>
                  <a:pt x="36828" y="2395086"/>
                  <a:pt x="25341" y="2502443"/>
                  <a:pt x="21404" y="2537872"/>
                </a:cubicBezTo>
                <a:cubicBezTo>
                  <a:pt x="24948" y="2785965"/>
                  <a:pt x="25334" y="3034123"/>
                  <a:pt x="32037" y="3282151"/>
                </a:cubicBezTo>
                <a:cubicBezTo>
                  <a:pt x="32432" y="3296759"/>
                  <a:pt x="38470" y="3310684"/>
                  <a:pt x="42669" y="3324681"/>
                </a:cubicBezTo>
                <a:cubicBezTo>
                  <a:pt x="49110" y="3346151"/>
                  <a:pt x="63934" y="3388476"/>
                  <a:pt x="63934" y="3388476"/>
                </a:cubicBezTo>
                <a:cubicBezTo>
                  <a:pt x="60390" y="3416830"/>
                  <a:pt x="57647" y="3445295"/>
                  <a:pt x="53302" y="3473537"/>
                </a:cubicBezTo>
                <a:cubicBezTo>
                  <a:pt x="50554" y="3491399"/>
                  <a:pt x="46589" y="3509058"/>
                  <a:pt x="42669" y="3526699"/>
                </a:cubicBezTo>
                <a:cubicBezTo>
                  <a:pt x="39499" y="3540964"/>
                  <a:pt x="34439" y="3554816"/>
                  <a:pt x="32037" y="3569230"/>
                </a:cubicBezTo>
                <a:cubicBezTo>
                  <a:pt x="27339" y="3597415"/>
                  <a:pt x="24948" y="3625937"/>
                  <a:pt x="21404" y="3654290"/>
                </a:cubicBezTo>
                <a:cubicBezTo>
                  <a:pt x="17860" y="3714541"/>
                  <a:pt x="15072" y="3774842"/>
                  <a:pt x="10772" y="3835044"/>
                </a:cubicBezTo>
                <a:cubicBezTo>
                  <a:pt x="7983" y="3874091"/>
                  <a:pt x="139" y="3912855"/>
                  <a:pt x="139" y="3952002"/>
                </a:cubicBezTo>
                <a:cubicBezTo>
                  <a:pt x="139" y="4090044"/>
                  <a:pt x="-3076" y="4191106"/>
                  <a:pt x="21404" y="4313509"/>
                </a:cubicBezTo>
                <a:cubicBezTo>
                  <a:pt x="28078" y="4346878"/>
                  <a:pt x="32538" y="4357542"/>
                  <a:pt x="42669" y="4387937"/>
                </a:cubicBezTo>
                <a:cubicBezTo>
                  <a:pt x="46213" y="4529704"/>
                  <a:pt x="43432" y="4671771"/>
                  <a:pt x="53302" y="4813239"/>
                </a:cubicBezTo>
                <a:cubicBezTo>
                  <a:pt x="54191" y="4825987"/>
                  <a:pt x="69377" y="4833460"/>
                  <a:pt x="74567" y="4845137"/>
                </a:cubicBezTo>
                <a:cubicBezTo>
                  <a:pt x="83671" y="4865620"/>
                  <a:pt x="88744" y="4887667"/>
                  <a:pt x="95832" y="4908932"/>
                </a:cubicBezTo>
                <a:cubicBezTo>
                  <a:pt x="102836" y="4929945"/>
                  <a:pt x="108992" y="4957737"/>
                  <a:pt x="127730" y="4972727"/>
                </a:cubicBezTo>
                <a:cubicBezTo>
                  <a:pt x="162989" y="5000935"/>
                  <a:pt x="161400" y="4986904"/>
                  <a:pt x="180893" y="4993992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D1441E-0158-4C8C-A3B5-5C0E2315F179}"/>
              </a:ext>
            </a:extLst>
          </p:cNvPr>
          <p:cNvSpPr txBox="1"/>
          <p:nvPr/>
        </p:nvSpPr>
        <p:spPr>
          <a:xfrm>
            <a:off x="3742590" y="3675797"/>
            <a:ext cx="2392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Samples following manure application</a:t>
            </a:r>
          </a:p>
        </p:txBody>
      </p:sp>
    </p:spTree>
    <p:extLst>
      <p:ext uri="{BB962C8B-B14F-4D97-AF65-F5344CB8AC3E}">
        <p14:creationId xmlns:p14="http://schemas.microsoft.com/office/powerpoint/2010/main" val="18767040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Questions:</a:t>
            </a:r>
          </a:p>
        </p:txBody>
      </p:sp>
      <p:sp>
        <p:nvSpPr>
          <p:cNvPr id="5" name="Rectangle 4"/>
          <p:cNvSpPr/>
          <p:nvPr/>
        </p:nvSpPr>
        <p:spPr>
          <a:xfrm>
            <a:off x="448865" y="1385229"/>
            <a:ext cx="9106297" cy="3790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b="1" dirty="0"/>
              <a:t>Current study: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dirty="0"/>
              <a:t>Associations between water quality and agronomic variables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dirty="0"/>
              <a:t>Proportion of Jewett Brook P load contributed by tile drains</a:t>
            </a:r>
          </a:p>
          <a:p>
            <a:pPr>
              <a:lnSpc>
                <a:spcPct val="110000"/>
              </a:lnSpc>
            </a:pPr>
            <a:endParaRPr lang="en-US" dirty="0"/>
          </a:p>
          <a:p>
            <a:pPr>
              <a:lnSpc>
                <a:spcPct val="110000"/>
              </a:lnSpc>
            </a:pPr>
            <a:r>
              <a:rPr lang="en-US" b="1" dirty="0"/>
              <a:t>Three related research questions / farmer concerns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dirty="0"/>
              <a:t>Are conditions in the Jewett Brook watershed representative of conditions in the wider Lake Champlain Basin?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dirty="0"/>
              <a:t>Are surface inlets the main route for P transport to tile drains, particularly where we find high P concentrations following manure application?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dirty="0"/>
              <a:t>Given multiple trade offs between surface runoff and subsurface drainage, is the net effect of tile drainage increased or decreased P export?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116679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1446" y="4880755"/>
            <a:ext cx="8549640" cy="1986280"/>
          </a:xfrm>
        </p:spPr>
        <p:txBody>
          <a:bodyPr/>
          <a:lstStyle/>
          <a:p>
            <a:r>
              <a:rPr lang="en-US" dirty="0"/>
              <a:t>				Dave Braun</a:t>
            </a:r>
          </a:p>
          <a:p>
            <a:r>
              <a:rPr lang="en-US" dirty="0"/>
              <a:t>				dbraun</a:t>
            </a:r>
            <a:r>
              <a:rPr lang="en-US" dirty="0">
                <a:hlinkClick r:id="rId2"/>
              </a:rPr>
              <a:t>@stone-env.com</a:t>
            </a:r>
            <a:r>
              <a:rPr lang="en-US" dirty="0"/>
              <a:t> </a:t>
            </a:r>
          </a:p>
          <a:p>
            <a:r>
              <a:rPr lang="en-US" dirty="0"/>
              <a:t>				(802)272-8819</a:t>
            </a:r>
          </a:p>
        </p:txBody>
      </p:sp>
    </p:spTree>
    <p:extLst>
      <p:ext uri="{BB962C8B-B14F-4D97-AF65-F5344CB8AC3E}">
        <p14:creationId xmlns:p14="http://schemas.microsoft.com/office/powerpoint/2010/main" val="4351937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6631158" cy="1666028"/>
          </a:xfrm>
        </p:spPr>
        <p:txBody>
          <a:bodyPr/>
          <a:lstStyle/>
          <a:p>
            <a:r>
              <a:rPr lang="en-US" dirty="0"/>
              <a:t>Phosphorus Removal from Tile Drainage Water Using Media Filters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Date: January 8, 2018</a:t>
            </a:r>
          </a:p>
          <a:p>
            <a:r>
              <a:rPr lang="en-US" dirty="0"/>
              <a:t>Presented by: Dave Braun</a:t>
            </a:r>
          </a:p>
          <a:p>
            <a:r>
              <a:rPr lang="en-US" dirty="0"/>
              <a:t>Venue: Lake Champlain Research Conference</a:t>
            </a:r>
          </a:p>
          <a:p>
            <a:endParaRPr lang="en-US" dirty="0"/>
          </a:p>
          <a:p>
            <a:r>
              <a:rPr lang="en-US" dirty="0"/>
              <a:t>Funded by a Conservation Innovation Grant from USDA NRCS to FNLC</a:t>
            </a:r>
          </a:p>
        </p:txBody>
      </p:sp>
    </p:spTree>
    <p:extLst>
      <p:ext uri="{BB962C8B-B14F-4D97-AF65-F5344CB8AC3E}">
        <p14:creationId xmlns:p14="http://schemas.microsoft.com/office/powerpoint/2010/main" val="41898723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Installation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84" y="868680"/>
            <a:ext cx="8595360" cy="644652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1627" y="5415901"/>
            <a:ext cx="3460296" cy="52322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/>
              <a:t>Filter B:</a:t>
            </a:r>
          </a:p>
          <a:p>
            <a:r>
              <a:rPr lang="en-US" sz="1400" b="1" dirty="0"/>
              <a:t>Crushed limestone “bedding sand”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87049" y="5415901"/>
            <a:ext cx="3129383" cy="52322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b="1" dirty="0"/>
              <a:t>Filter A:</a:t>
            </a:r>
            <a:br>
              <a:rPr lang="en-US" sz="1400" b="1" dirty="0"/>
            </a:br>
            <a:r>
              <a:rPr lang="en-US" sz="1400" b="1" dirty="0"/>
              <a:t>Drinking water treatment residuals</a:t>
            </a:r>
          </a:p>
        </p:txBody>
      </p:sp>
    </p:spTree>
    <p:extLst>
      <p:ext uri="{BB962C8B-B14F-4D97-AF65-F5344CB8AC3E}">
        <p14:creationId xmlns:p14="http://schemas.microsoft.com/office/powerpoint/2010/main" val="23737899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867" y="311150"/>
            <a:ext cx="8814005" cy="858623"/>
          </a:xfrm>
        </p:spPr>
        <p:txBody>
          <a:bodyPr/>
          <a:lstStyle/>
          <a:p>
            <a:r>
              <a:rPr lang="en-US" dirty="0"/>
              <a:t>TP Percent Removal Increases with Higher Influent 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B77DADF-8669-4306-9AC8-8ECD8B88B0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778" y="1089169"/>
            <a:ext cx="8700094" cy="594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489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49263" y="946298"/>
            <a:ext cx="9105900" cy="6411432"/>
          </a:xfrm>
        </p:spPr>
        <p:txBody>
          <a:bodyPr/>
          <a:lstStyle/>
          <a:p>
            <a:r>
              <a:rPr lang="en-US" dirty="0"/>
              <a:t>INFLOW: P concentrations were generally high</a:t>
            </a:r>
          </a:p>
          <a:p>
            <a:pPr lvl="1"/>
            <a:r>
              <a:rPr lang="en-US" dirty="0"/>
              <a:t>Median TP EMC = 345 µg/L (24 composite samples)</a:t>
            </a:r>
          </a:p>
          <a:p>
            <a:pPr lvl="1"/>
            <a:r>
              <a:rPr lang="en-US" dirty="0"/>
              <a:t>On average, 86% was dissolved</a:t>
            </a:r>
          </a:p>
          <a:p>
            <a:endParaRPr lang="en-US" sz="1200" dirty="0"/>
          </a:p>
          <a:p>
            <a:r>
              <a:rPr lang="en-US" dirty="0"/>
              <a:t>OUTFLOW: Both filters reduced P</a:t>
            </a:r>
          </a:p>
          <a:p>
            <a:pPr lvl="1"/>
            <a:r>
              <a:rPr lang="en-US" dirty="0"/>
              <a:t>DWTR: 69%    	(median TP EMC = 118 µg/L)</a:t>
            </a:r>
          </a:p>
          <a:p>
            <a:pPr lvl="1"/>
            <a:r>
              <a:rPr lang="en-US" dirty="0"/>
              <a:t>Limestone: 54% 	(median TP EMC = 220 µg/L)</a:t>
            </a:r>
          </a:p>
          <a:p>
            <a:pPr lvl="1"/>
            <a:r>
              <a:rPr lang="en-US" dirty="0">
                <a:latin typeface="+mj-lt"/>
              </a:rPr>
              <a:t>Neither media appeared to approach P saturation</a:t>
            </a:r>
          </a:p>
          <a:p>
            <a:pPr marL="0" lvl="1" indent="0">
              <a:buNone/>
              <a:tabLst>
                <a:tab pos="60325" algn="l"/>
              </a:tabLst>
            </a:pPr>
            <a:endParaRPr lang="en-US" sz="1200" dirty="0">
              <a:solidFill>
                <a:srgbClr val="4C0049"/>
              </a:solidFill>
              <a:latin typeface="+mj-lt"/>
            </a:endParaRPr>
          </a:p>
          <a:p>
            <a:pPr marL="0" lvl="1" indent="0">
              <a:buNone/>
              <a:tabLst>
                <a:tab pos="60325" algn="l"/>
              </a:tabLst>
            </a:pPr>
            <a:r>
              <a:rPr lang="en-US" dirty="0">
                <a:solidFill>
                  <a:srgbClr val="4C0049"/>
                </a:solidFill>
                <a:latin typeface="+mj-lt"/>
              </a:rPr>
              <a:t>Neither media consistently removed N</a:t>
            </a:r>
          </a:p>
          <a:p>
            <a:pPr marL="0" lvl="1" indent="0">
              <a:buNone/>
              <a:tabLst>
                <a:tab pos="60325" algn="l"/>
              </a:tabLst>
            </a:pPr>
            <a:endParaRPr lang="en-US" sz="1200" dirty="0">
              <a:solidFill>
                <a:srgbClr val="4C0049"/>
              </a:solidFill>
              <a:latin typeface="+mj-lt"/>
            </a:endParaRPr>
          </a:p>
          <a:p>
            <a:pPr marL="0" lvl="1" indent="0">
              <a:buNone/>
              <a:tabLst>
                <a:tab pos="60325" algn="l"/>
              </a:tabLst>
            </a:pPr>
            <a:r>
              <a:rPr lang="en-US" dirty="0">
                <a:solidFill>
                  <a:srgbClr val="4C0049"/>
                </a:solidFill>
                <a:latin typeface="+mj-lt"/>
              </a:rPr>
              <a:t>Both media became clogged with sediment</a:t>
            </a:r>
          </a:p>
          <a:p>
            <a:pPr marL="0" lvl="1" indent="0">
              <a:buNone/>
              <a:tabLst>
                <a:tab pos="60325" algn="l"/>
              </a:tabLst>
            </a:pPr>
            <a:r>
              <a:rPr lang="en-US" dirty="0"/>
              <a:t>Over 11 months, their maximum filtration rates declined by 92% (from 13 GPM to 1.0 GPM)</a:t>
            </a:r>
          </a:p>
          <a:p>
            <a:pPr marL="119063" lvl="1" indent="0">
              <a:buNone/>
            </a:pPr>
            <a:endParaRPr lang="en-US" sz="1200" dirty="0"/>
          </a:p>
          <a:p>
            <a:pPr marL="0" lvl="1" indent="0">
              <a:buNone/>
              <a:tabLst>
                <a:tab pos="60325" algn="l"/>
              </a:tabLst>
            </a:pPr>
            <a:r>
              <a:rPr lang="en-US" dirty="0">
                <a:solidFill>
                  <a:srgbClr val="4C0049"/>
                </a:solidFill>
                <a:latin typeface="+mj-lt"/>
              </a:rPr>
              <a:t>Installed cost = $5K per filter</a:t>
            </a:r>
          </a:p>
          <a:p>
            <a:pPr marL="0" lvl="1" indent="0">
              <a:buNone/>
              <a:tabLst>
                <a:tab pos="60325" algn="l"/>
              </a:tabLst>
            </a:pPr>
            <a:endParaRPr lang="en-US" dirty="0">
              <a:solidFill>
                <a:srgbClr val="4C004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890858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470EE387-A42A-4598-818E-7506D8299693}"/>
              </a:ext>
            </a:extLst>
          </p:cNvPr>
          <p:cNvSpPr/>
          <p:nvPr/>
        </p:nvSpPr>
        <p:spPr>
          <a:xfrm>
            <a:off x="1158949" y="2105247"/>
            <a:ext cx="7644809" cy="281762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76250" y="940357"/>
            <a:ext cx="9105900" cy="6396107"/>
          </a:xfrm>
        </p:spPr>
        <p:txBody>
          <a:bodyPr/>
          <a:lstStyle/>
          <a:p>
            <a:r>
              <a:rPr lang="en-US" dirty="0">
                <a:latin typeface="+mn-lt"/>
              </a:rPr>
              <a:t>Both filters removed P, however DWTR outperformed crushed limestone</a:t>
            </a:r>
          </a:p>
          <a:p>
            <a:endParaRPr lang="en-US" sz="1200" dirty="0">
              <a:latin typeface="+mn-lt"/>
            </a:endParaRPr>
          </a:p>
          <a:p>
            <a:r>
              <a:rPr lang="en-US" dirty="0">
                <a:latin typeface="+mn-lt"/>
              </a:rPr>
              <a:t>Both filters clogged with sediment too quickly</a:t>
            </a:r>
          </a:p>
          <a:p>
            <a:pPr marL="457200" lvl="2" indent="0" algn="ctr">
              <a:buNone/>
            </a:pPr>
            <a:endParaRPr lang="en-US" dirty="0"/>
          </a:p>
          <a:p>
            <a:pPr marL="119063" lvl="1" indent="0" algn="ctr">
              <a:buNone/>
            </a:pPr>
            <a:r>
              <a:rPr lang="en-US" sz="2400" u="sng" dirty="0">
                <a:solidFill>
                  <a:srgbClr val="4C0049"/>
                </a:solidFill>
                <a:latin typeface="+mj-lt"/>
              </a:rPr>
              <a:t>Design challenges</a:t>
            </a:r>
          </a:p>
          <a:p>
            <a:pPr marL="2225675" lvl="5" indent="0">
              <a:buNone/>
            </a:pPr>
            <a:r>
              <a:rPr lang="en-US" sz="1800" dirty="0">
                <a:solidFill>
                  <a:srgbClr val="4C0049"/>
                </a:solidFill>
              </a:rPr>
              <a:t>Huge water volumes</a:t>
            </a:r>
          </a:p>
          <a:p>
            <a:pPr marL="2225675" lvl="5" indent="0">
              <a:buNone/>
            </a:pPr>
            <a:r>
              <a:rPr lang="en-US" sz="1800" dirty="0">
                <a:solidFill>
                  <a:srgbClr val="4C0049"/>
                </a:solidFill>
              </a:rPr>
              <a:t>Relatively low P concentrations (usually)</a:t>
            </a:r>
          </a:p>
          <a:p>
            <a:pPr marL="2225675" lvl="5" indent="0">
              <a:buNone/>
            </a:pPr>
            <a:r>
              <a:rPr lang="en-US" sz="1800" dirty="0">
                <a:solidFill>
                  <a:srgbClr val="4C0049"/>
                </a:solidFill>
              </a:rPr>
              <a:t>Minimal elevation difference between tile and ditch</a:t>
            </a:r>
          </a:p>
          <a:p>
            <a:pPr marL="2225675" lvl="5" indent="0">
              <a:buNone/>
            </a:pPr>
            <a:r>
              <a:rPr lang="en-US" sz="1800" dirty="0">
                <a:solidFill>
                  <a:srgbClr val="4C0049"/>
                </a:solidFill>
              </a:rPr>
              <a:t>Sediment</a:t>
            </a:r>
          </a:p>
          <a:p>
            <a:pPr marL="2225675" lvl="5" indent="0">
              <a:buNone/>
            </a:pPr>
            <a:r>
              <a:rPr lang="en-US" sz="1800" dirty="0">
                <a:solidFill>
                  <a:srgbClr val="4C0049"/>
                </a:solidFill>
              </a:rPr>
              <a:t>No electricity</a:t>
            </a:r>
          </a:p>
          <a:p>
            <a:endParaRPr lang="en-US" dirty="0"/>
          </a:p>
          <a:p>
            <a:pPr marL="0" indent="0">
              <a:buNone/>
            </a:pPr>
            <a:endParaRPr lang="en-US" sz="1200" b="1" dirty="0"/>
          </a:p>
          <a:p>
            <a:pPr marL="0" indent="0">
              <a:buNone/>
            </a:pPr>
            <a:r>
              <a:rPr lang="en-US" sz="2700" b="1" dirty="0"/>
              <a:t>Recommendations: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+mn-lt"/>
              </a:rPr>
              <a:t>Select media with greater hydraulic conductivity (&gt;0.3 cm/s; gravel range)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+mn-lt"/>
              </a:rPr>
              <a:t>Install media in lined trenches to enable upscaling and reduce cost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+mn-lt"/>
              </a:rPr>
              <a:t>Install sedimentation chamber upstream of filter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+mn-lt"/>
              </a:rPr>
              <a:t>Incorporate means to backflush the filter of accumulated sediments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22607062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1446" y="4880755"/>
            <a:ext cx="8549640" cy="1986280"/>
          </a:xfrm>
        </p:spPr>
        <p:txBody>
          <a:bodyPr/>
          <a:lstStyle/>
          <a:p>
            <a:r>
              <a:rPr lang="en-US" dirty="0"/>
              <a:t>				Dave Braun</a:t>
            </a:r>
          </a:p>
          <a:p>
            <a:r>
              <a:rPr lang="en-US" dirty="0"/>
              <a:t>				dbraun</a:t>
            </a:r>
            <a:r>
              <a:rPr lang="en-US" dirty="0">
                <a:hlinkClick r:id="rId2"/>
              </a:rPr>
              <a:t>@stone-env.com</a:t>
            </a:r>
            <a:r>
              <a:rPr lang="en-US" dirty="0"/>
              <a:t> </a:t>
            </a:r>
          </a:p>
          <a:p>
            <a:r>
              <a:rPr lang="en-US" dirty="0"/>
              <a:t>				(802)272-8819</a:t>
            </a:r>
          </a:p>
        </p:txBody>
      </p:sp>
    </p:spTree>
    <p:extLst>
      <p:ext uri="{BB962C8B-B14F-4D97-AF65-F5344CB8AC3E}">
        <p14:creationId xmlns:p14="http://schemas.microsoft.com/office/powerpoint/2010/main" val="2543902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This is a study in three parts:</a:t>
            </a:r>
          </a:p>
        </p:txBody>
      </p:sp>
      <p:sp>
        <p:nvSpPr>
          <p:cNvPr id="5" name="Rectangle 4"/>
          <p:cNvSpPr/>
          <p:nvPr/>
        </p:nvSpPr>
        <p:spPr>
          <a:xfrm>
            <a:off x="448865" y="1385229"/>
            <a:ext cx="910629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Task 1: Tile Drainage Literature Review (Completed)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Written by Don Meals and Julie Moore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252 publications reviewed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Used as a basis for VTANR’s tile drain report to legislature, January 2017</a:t>
            </a:r>
          </a:p>
          <a:p>
            <a:endParaRPr lang="en-US" sz="2400" dirty="0"/>
          </a:p>
          <a:p>
            <a:r>
              <a:rPr lang="en-US" sz="2400" dirty="0"/>
              <a:t>Task 2: Monitoring of Tile Drainage Systems (In Progress)</a:t>
            </a:r>
            <a:endParaRPr lang="en-US" dirty="0">
              <a:solidFill>
                <a:srgbClr val="777877"/>
              </a:solidFill>
            </a:endParaRP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Participation by 6 farmers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Monitoring 12 tile drains (April 2017 – April 2018)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Characterization of tile drainage systems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Continuous flow measurement and composite water sample collection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Analysis for total and dissolved P and total N</a:t>
            </a:r>
          </a:p>
          <a:p>
            <a:pPr lvl="1"/>
            <a:endParaRPr lang="en-US" sz="2400" dirty="0"/>
          </a:p>
          <a:p>
            <a:r>
              <a:rPr lang="en-US" sz="2400" dirty="0"/>
              <a:t>Task 3: P Load Estimation of Tile Drainage Systems (2018)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Analysis of associations between water quality and agronomic variables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Evaluation of Jewett Brook P load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Assessment of tile drain P load significance</a:t>
            </a:r>
          </a:p>
        </p:txBody>
      </p:sp>
    </p:spTree>
    <p:extLst>
      <p:ext uri="{BB962C8B-B14F-4D97-AF65-F5344CB8AC3E}">
        <p14:creationId xmlns:p14="http://schemas.microsoft.com/office/powerpoint/2010/main" val="1220025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Study Field and Tile Drainage System Characterization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Characterization Report (March 1, 2017) describes: </a:t>
            </a:r>
          </a:p>
          <a:p>
            <a:pPr lvl="1"/>
            <a:r>
              <a:rPr lang="en-US" dirty="0"/>
              <a:t>Construction of tile drainage systems</a:t>
            </a:r>
          </a:p>
          <a:p>
            <a:pPr lvl="1"/>
            <a:r>
              <a:rPr lang="en-US" dirty="0"/>
              <a:t>Surface inlets</a:t>
            </a:r>
          </a:p>
          <a:p>
            <a:pPr lvl="1"/>
            <a:r>
              <a:rPr lang="en-US" dirty="0"/>
              <a:t>Crop production</a:t>
            </a:r>
          </a:p>
          <a:p>
            <a:pPr lvl="1"/>
            <a:r>
              <a:rPr lang="en-US" dirty="0"/>
              <a:t>Soil types and soil test P</a:t>
            </a:r>
          </a:p>
          <a:p>
            <a:pPr lvl="1"/>
            <a:r>
              <a:rPr lang="en-US" dirty="0"/>
              <a:t>Manure and fertilizer applications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96076"/>
              </p:ext>
            </p:extLst>
          </p:nvPr>
        </p:nvGraphicFramePr>
        <p:xfrm>
          <a:off x="0" y="4407613"/>
          <a:ext cx="10058400" cy="294787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718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44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17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26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503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88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807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823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23289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89576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Site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73025" marT="54610" marB="5461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Area</a:t>
                      </a:r>
                      <a:br>
                        <a:rPr lang="en-US" sz="1200" b="1" dirty="0">
                          <a:effectLst/>
                          <a:latin typeface="+mj-lt"/>
                        </a:rPr>
                      </a:br>
                      <a:r>
                        <a:rPr lang="en-US" sz="1200" b="1" dirty="0">
                          <a:effectLst/>
                          <a:latin typeface="+mj-lt"/>
                        </a:rPr>
                        <a:t>(A)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27305" marT="54610" marB="5461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Crop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Soil Survey Data</a:t>
                      </a:r>
                      <a:br>
                        <a:rPr lang="en-US" sz="1200" b="1" dirty="0">
                          <a:effectLst/>
                          <a:latin typeface="+mj-lt"/>
                        </a:rPr>
                      </a:br>
                      <a:r>
                        <a:rPr lang="en-US" sz="1200" b="1" dirty="0">
                          <a:effectLst/>
                          <a:latin typeface="+mj-lt"/>
                        </a:rPr>
                        <a:t>% of field, type, slope class, hydrologic group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Soil Test P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Fertilizer Application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Manure Application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Cover Crop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61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Farmer1</a:t>
                      </a:r>
                      <a:endParaRPr lang="en-US" sz="1200" dirty="0">
                        <a:effectLst/>
                        <a:latin typeface="ElegaGarmnd BT" panose="020206020605060204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JBT01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1841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25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273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Silage corn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Soybean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82%: Kingsbury clay, 0 to 3%, 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10%: Massena stony loam, 0 to 3%, C/D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8%: Kingsbury clay, 3 to 8%, D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7.2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starter at plant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starter at plant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None 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Unknown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61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Farmer1</a:t>
                      </a:r>
                      <a:endParaRPr lang="en-US" sz="1200" dirty="0">
                        <a:effectLst/>
                        <a:latin typeface="ElegaGarmnd BT" panose="020206020605060204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JBT02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4.7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2730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Silage corn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Soybean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69%: Kingsbury clay, 3 to 8%, 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31%: Kingsbury clay, 0 to 3%, D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9.3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starter at plant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starter at plant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None 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Unknown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61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Farmer1</a:t>
                      </a:r>
                      <a:endParaRPr lang="en-US" sz="1200" dirty="0">
                        <a:effectLst/>
                        <a:latin typeface="ElegaGarmnd BT" panose="020206020605060204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JBT04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1841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5.7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273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Silage corn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Soybean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100%: Kingsbury clay, 0 to 3%, D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4.5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starter at plant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starter at plant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None 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Unknown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2466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48866" y="311150"/>
            <a:ext cx="9492576" cy="875099"/>
          </a:xfrm>
        </p:spPr>
        <p:txBody>
          <a:bodyPr/>
          <a:lstStyle/>
          <a:p>
            <a:r>
              <a:rPr lang="en-US" dirty="0"/>
              <a:t>Inlet to JBT14 Tile Drain</a:t>
            </a:r>
            <a:br>
              <a:rPr lang="en-US" dirty="0"/>
            </a:br>
            <a:r>
              <a:rPr lang="en-US" sz="2400" dirty="0"/>
              <a:t>(3 tile drains have surface inlets; blind inlets also possible)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295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JBT11 Monitoring Station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94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Typical Instrument Shelter (JBT11)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939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4577" y="311150"/>
            <a:ext cx="8849246" cy="875099"/>
          </a:xfrm>
        </p:spPr>
        <p:txBody>
          <a:bodyPr/>
          <a:lstStyle/>
          <a:p>
            <a:r>
              <a:rPr lang="en-US" dirty="0"/>
              <a:t>Waterflux 3000 Flowmeter at JBT11, April 20, 2017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942" y="1109609"/>
            <a:ext cx="8242517" cy="61818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524869D-4B81-4A3A-B997-B4DB58A52D01}"/>
              </a:ext>
            </a:extLst>
          </p:cNvPr>
          <p:cNvSpPr txBox="1"/>
          <p:nvPr/>
        </p:nvSpPr>
        <p:spPr>
          <a:xfrm>
            <a:off x="7004356" y="6204245"/>
            <a:ext cx="21461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TP: 	  14.7 </a:t>
            </a: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µ</a:t>
            </a:r>
            <a:r>
              <a:rPr lang="en-US" b="1" dirty="0">
                <a:solidFill>
                  <a:schemeClr val="bg1"/>
                </a:solidFill>
              </a:rPr>
              <a:t>g/L</a:t>
            </a:r>
          </a:p>
          <a:p>
            <a:r>
              <a:rPr lang="en-US" b="1" dirty="0">
                <a:solidFill>
                  <a:schemeClr val="bg1"/>
                </a:solidFill>
              </a:rPr>
              <a:t>TDP:   9.7 </a:t>
            </a: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µ</a:t>
            </a:r>
            <a:r>
              <a:rPr lang="en-US" b="1" dirty="0">
                <a:solidFill>
                  <a:schemeClr val="bg1"/>
                </a:solidFill>
              </a:rPr>
              <a:t>g/L</a:t>
            </a:r>
          </a:p>
          <a:p>
            <a:r>
              <a:rPr lang="en-US" b="1" dirty="0">
                <a:solidFill>
                  <a:schemeClr val="bg1"/>
                </a:solidFill>
              </a:rPr>
              <a:t>TN:     2.45 mg/L</a:t>
            </a:r>
          </a:p>
        </p:txBody>
      </p:sp>
    </p:spTree>
    <p:extLst>
      <p:ext uri="{BB962C8B-B14F-4D97-AF65-F5344CB8AC3E}">
        <p14:creationId xmlns:p14="http://schemas.microsoft.com/office/powerpoint/2010/main" val="28095509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JBT01 flowing muddy, November 3, 2017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88" y="1139575"/>
            <a:ext cx="4577779" cy="61037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667" y="1113888"/>
            <a:ext cx="4597043" cy="612939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283302" y="2598115"/>
            <a:ext cx="21474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+mj-lt"/>
              </a:rPr>
              <a:t>TP:	  329 </a:t>
            </a:r>
            <a:r>
              <a:rPr lang="en-US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µ</a:t>
            </a:r>
            <a:r>
              <a:rPr lang="en-US" b="1" dirty="0">
                <a:solidFill>
                  <a:schemeClr val="bg1"/>
                </a:solidFill>
                <a:latin typeface="+mj-lt"/>
              </a:rPr>
              <a:t>g/L</a:t>
            </a:r>
          </a:p>
          <a:p>
            <a:r>
              <a:rPr lang="en-US" b="1" dirty="0">
                <a:solidFill>
                  <a:schemeClr val="bg1"/>
                </a:solidFill>
                <a:latin typeface="+mj-lt"/>
              </a:rPr>
              <a:t>TDP:   60.1 </a:t>
            </a:r>
            <a:r>
              <a:rPr lang="en-US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µ</a:t>
            </a:r>
            <a:r>
              <a:rPr lang="en-US" b="1" dirty="0">
                <a:solidFill>
                  <a:schemeClr val="bg1"/>
                </a:solidFill>
                <a:latin typeface="+mj-lt"/>
              </a:rPr>
              <a:t>g/L</a:t>
            </a:r>
          </a:p>
          <a:p>
            <a:endParaRPr lang="en-US" sz="2400" b="1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8713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48866" y="311150"/>
            <a:ext cx="9106297" cy="875099"/>
          </a:xfrm>
        </p:spPr>
        <p:txBody>
          <a:bodyPr/>
          <a:lstStyle/>
          <a:p>
            <a:r>
              <a:rPr lang="en-US" dirty="0"/>
              <a:t>JBT06 field on October 27, 2017 after manure injection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111" y="976857"/>
            <a:ext cx="4734758" cy="63130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34" y="976857"/>
            <a:ext cx="4741854" cy="63224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47099" y="6171883"/>
            <a:ext cx="23849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+mj-lt"/>
              </a:rPr>
              <a:t>TP:	   1,884 </a:t>
            </a:r>
            <a:r>
              <a:rPr lang="en-US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µ</a:t>
            </a:r>
            <a:r>
              <a:rPr lang="en-US" b="1" dirty="0">
                <a:solidFill>
                  <a:schemeClr val="bg1"/>
                </a:solidFill>
                <a:latin typeface="+mj-lt"/>
              </a:rPr>
              <a:t>g/L</a:t>
            </a:r>
          </a:p>
          <a:p>
            <a:r>
              <a:rPr lang="en-US" b="1" dirty="0">
                <a:solidFill>
                  <a:schemeClr val="bg1"/>
                </a:solidFill>
                <a:latin typeface="+mj-lt"/>
              </a:rPr>
              <a:t>TDP:  1,576 </a:t>
            </a:r>
            <a:r>
              <a:rPr lang="en-US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µ</a:t>
            </a:r>
            <a:r>
              <a:rPr lang="en-US" b="1" dirty="0">
                <a:solidFill>
                  <a:schemeClr val="bg1"/>
                </a:solidFill>
                <a:latin typeface="+mj-lt"/>
              </a:rPr>
              <a:t>g/L</a:t>
            </a:r>
          </a:p>
          <a:p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126284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2">
      <a:dk1>
        <a:srgbClr val="3A0038"/>
      </a:dk1>
      <a:lt1>
        <a:sysClr val="window" lastClr="FFFFFF"/>
      </a:lt1>
      <a:dk2>
        <a:srgbClr val="764010"/>
      </a:dk2>
      <a:lt2>
        <a:srgbClr val="E1D0B6"/>
      </a:lt2>
      <a:accent1>
        <a:srgbClr val="777877"/>
      </a:accent1>
      <a:accent2>
        <a:srgbClr val="474847"/>
      </a:accent2>
      <a:accent3>
        <a:srgbClr val="272827"/>
      </a:accent3>
      <a:accent4>
        <a:srgbClr val="995B0C"/>
      </a:accent4>
      <a:accent5>
        <a:srgbClr val="FFFFFE"/>
      </a:accent5>
      <a:accent6>
        <a:srgbClr val="FFFFFE"/>
      </a:accent6>
      <a:hlink>
        <a:srgbClr val="3265A2"/>
      </a:hlink>
      <a:folHlink>
        <a:srgbClr val="6C3E7E"/>
      </a:folHlink>
    </a:clrScheme>
    <a:fontScheme name="Master Tit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tone_Powerpoint_Template.potx" id="{68B5BBDE-C4E6-4E0E-8E53-DB37782F8AC1}" vid="{1FE693AB-234D-4C86-944C-888A0C8D0EA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7056</TotalTime>
  <Words>742</Words>
  <Application>Microsoft Office PowerPoint</Application>
  <PresentationFormat>Custom</PresentationFormat>
  <Paragraphs>158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 Unicode MS</vt:lpstr>
      <vt:lpstr>Arial</vt:lpstr>
      <vt:lpstr>Calibri</vt:lpstr>
      <vt:lpstr>ElegaGarmnd BT</vt:lpstr>
      <vt:lpstr>Humnst777 BT</vt:lpstr>
      <vt:lpstr>Humnst777 Lt BT</vt:lpstr>
      <vt:lpstr>Times New Roman</vt:lpstr>
      <vt:lpstr>Custom Design</vt:lpstr>
      <vt:lpstr>Assessment of Tile Drainage System Impacts to Lake Champlain and Phosphorus Loads in Tile Drainage in the Jewett Brook Watershed of St. Albans Bay</vt:lpstr>
      <vt:lpstr>This is a study in three parts:</vt:lpstr>
      <vt:lpstr>Study Field and Tile Drainage System Characterization</vt:lpstr>
      <vt:lpstr>Inlet to JBT14 Tile Drain (3 tile drains have surface inlets; blind inlets also possible)</vt:lpstr>
      <vt:lpstr>JBT11 Monitoring Station</vt:lpstr>
      <vt:lpstr>Typical Instrument Shelter (JBT11)</vt:lpstr>
      <vt:lpstr>Waterflux 3000 Flowmeter at JBT11, April 20, 2017</vt:lpstr>
      <vt:lpstr>JBT01 flowing muddy, November 3, 2017</vt:lpstr>
      <vt:lpstr>JBT06 field on October 27, 2017 after manure injection</vt:lpstr>
      <vt:lpstr>Distributions of Total P EMCs (April – Nov., 2017)</vt:lpstr>
      <vt:lpstr>Questions:</vt:lpstr>
      <vt:lpstr>Thank you.</vt:lpstr>
      <vt:lpstr>Phosphorus Removal from Tile Drainage Water Using Media Filters</vt:lpstr>
      <vt:lpstr>System Installation</vt:lpstr>
      <vt:lpstr>TP Percent Removal Increases with Higher Influent P</vt:lpstr>
      <vt:lpstr>Results</vt:lpstr>
      <vt:lpstr>Conclusions</vt:lpstr>
      <vt:lpstr>Thank you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Maureen McCracken</dc:creator>
  <cp:lastModifiedBy>Dave Braun</cp:lastModifiedBy>
  <cp:revision>169</cp:revision>
  <cp:lastPrinted>2015-05-21T16:59:08Z</cp:lastPrinted>
  <dcterms:created xsi:type="dcterms:W3CDTF">2016-01-13T17:33:45Z</dcterms:created>
  <dcterms:modified xsi:type="dcterms:W3CDTF">2018-01-21T18:44:57Z</dcterms:modified>
</cp:coreProperties>
</file>